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xlsx" ContentType="application/vnd.openxmlformats-officedocument.spreadsheetml.sheet"/>
  <Default Extension="jpeg" ContentType="image/jpeg"/>
  <Default Extension="vml" ContentType="application/vnd.openxmlformats-officedocument.vmlDrawing"/>
  <Default Extension="rels" ContentType="application/vnd.openxmlformats-package.relationships+xml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7" r:id="rId2"/>
    <p:sldId id="344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69" r:id="rId14"/>
    <p:sldId id="271" r:id="rId15"/>
    <p:sldId id="272" r:id="rId16"/>
    <p:sldId id="273" r:id="rId17"/>
    <p:sldId id="351" r:id="rId18"/>
    <p:sldId id="274" r:id="rId19"/>
    <p:sldId id="275" r:id="rId20"/>
    <p:sldId id="352" r:id="rId21"/>
    <p:sldId id="276" r:id="rId22"/>
    <p:sldId id="277" r:id="rId23"/>
    <p:sldId id="278" r:id="rId24"/>
    <p:sldId id="279" r:id="rId25"/>
    <p:sldId id="280" r:id="rId26"/>
    <p:sldId id="354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355" r:id="rId38"/>
    <p:sldId id="318" r:id="rId39"/>
    <p:sldId id="345" r:id="rId40"/>
    <p:sldId id="319" r:id="rId41"/>
    <p:sldId id="346" r:id="rId42"/>
    <p:sldId id="348" r:id="rId43"/>
    <p:sldId id="320" r:id="rId44"/>
    <p:sldId id="347" r:id="rId45"/>
    <p:sldId id="321" r:id="rId46"/>
    <p:sldId id="322" r:id="rId47"/>
    <p:sldId id="323" r:id="rId48"/>
    <p:sldId id="324" r:id="rId49"/>
    <p:sldId id="325" r:id="rId50"/>
    <p:sldId id="326" r:id="rId51"/>
    <p:sldId id="327" r:id="rId52"/>
    <p:sldId id="328" r:id="rId53"/>
    <p:sldId id="329" r:id="rId54"/>
    <p:sldId id="330" r:id="rId55"/>
    <p:sldId id="334" r:id="rId56"/>
    <p:sldId id="335" r:id="rId57"/>
    <p:sldId id="336" r:id="rId58"/>
    <p:sldId id="349" r:id="rId59"/>
    <p:sldId id="350" r:id="rId60"/>
    <p:sldId id="356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/>
    <p:restoredTop sz="94526"/>
  </p:normalViewPr>
  <p:slideViewPr>
    <p:cSldViewPr snapToGrid="0" snapToObjects="1" showGuides="1">
      <p:cViewPr>
        <p:scale>
          <a:sx n="86" d="100"/>
          <a:sy n="86" d="100"/>
        </p:scale>
        <p:origin x="840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7" Type="http://schemas.openxmlformats.org/officeDocument/2006/relationships/image" Target="../media/image28.emf"/><Relationship Id="rId1" Type="http://schemas.openxmlformats.org/officeDocument/2006/relationships/image" Target="../media/image21.emf"/><Relationship Id="rId2" Type="http://schemas.openxmlformats.org/officeDocument/2006/relationships/image" Target="../media/image2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image" Target="../media/image11.png"/><Relationship Id="rId2" Type="http://schemas.openxmlformats.org/officeDocument/2006/relationships/image" Target="../media/image12.emf"/></Relationships>
</file>

<file path=ppt/media/image10.tiff>
</file>

<file path=ppt/media/image11.png>
</file>

<file path=ppt/media/image22.png>
</file>

<file path=ppt/media/image24.png>
</file>

<file path=ppt/media/image31.png>
</file>

<file path=ppt/media/image34.png>
</file>

<file path=ppt/media/image35.png>
</file>

<file path=ppt/media/image36.png>
</file>

<file path=ppt/media/image39.png>
</file>

<file path=ppt/media/image4.png>
</file>

<file path=ppt/media/image41.jpg>
</file>

<file path=ppt/media/image47.png>
</file>

<file path=ppt/media/image6.png>
</file>

<file path=ppt/media/image620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8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20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21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47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22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1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095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31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21818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better: http://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ifs.tuwien.ac.at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keystone.school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/slides/2017-08-24_statistical_semantics.pdf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876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92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4" Type="http://schemas.openxmlformats.org/officeDocument/2006/relationships/image" Target="../media/image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package" Target="../embeddings/Microsoft_Excel_Worksheet6.xlsx"/><Relationship Id="rId5" Type="http://schemas.openxmlformats.org/officeDocument/2006/relationships/image" Target="../media/image2.emf"/><Relationship Id="rId6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7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emf"/><Relationship Id="rId12" Type="http://schemas.openxmlformats.org/officeDocument/2006/relationships/oleObject" Target="../embeddings/oleObject6.bin"/><Relationship Id="rId13" Type="http://schemas.openxmlformats.org/officeDocument/2006/relationships/image" Target="../media/image9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0.tiff"/><Relationship Id="rId4" Type="http://schemas.openxmlformats.org/officeDocument/2006/relationships/oleObject" Target="../embeddings/oleObject2.bin"/><Relationship Id="rId5" Type="http://schemas.openxmlformats.org/officeDocument/2006/relationships/image" Target="../media/image5.emf"/><Relationship Id="rId6" Type="http://schemas.openxmlformats.org/officeDocument/2006/relationships/oleObject" Target="../embeddings/oleObject3.bin"/><Relationship Id="rId7" Type="http://schemas.openxmlformats.org/officeDocument/2006/relationships/image" Target="../media/image6.emf"/><Relationship Id="rId8" Type="http://schemas.openxmlformats.org/officeDocument/2006/relationships/oleObject" Target="../embeddings/oleObject4.bin"/><Relationship Id="rId9" Type="http://schemas.openxmlformats.org/officeDocument/2006/relationships/image" Target="../media/image7.emf"/><Relationship Id="rId10" Type="http://schemas.openxmlformats.org/officeDocument/2006/relationships/oleObject" Target="../embeddings/oleObject5.bin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.bin"/><Relationship Id="rId12" Type="http://schemas.openxmlformats.org/officeDocument/2006/relationships/image" Target="../media/image14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package" Target="../embeddings/Microsoft_Excel_Worksheet7.xlsx"/><Relationship Id="rId4" Type="http://schemas.openxmlformats.org/officeDocument/2006/relationships/image" Target="../media/image11.png"/><Relationship Id="rId5" Type="http://schemas.openxmlformats.org/officeDocument/2006/relationships/package" Target="../embeddings/Microsoft_Excel_Worksheet8.xlsx"/><Relationship Id="rId6" Type="http://schemas.openxmlformats.org/officeDocument/2006/relationships/image" Target="../media/image12.emf"/><Relationship Id="rId7" Type="http://schemas.openxmlformats.org/officeDocument/2006/relationships/oleObject" Target="../embeddings/oleObject7.bin"/><Relationship Id="rId8" Type="http://schemas.openxmlformats.org/officeDocument/2006/relationships/image" Target="../media/image5.emf"/><Relationship Id="rId9" Type="http://schemas.openxmlformats.org/officeDocument/2006/relationships/oleObject" Target="../embeddings/oleObject8.bin"/><Relationship Id="rId10" Type="http://schemas.openxmlformats.org/officeDocument/2006/relationships/image" Target="../media/image1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4" Type="http://schemas.openxmlformats.org/officeDocument/2006/relationships/image" Target="../media/image15.emf"/><Relationship Id="rId5" Type="http://schemas.openxmlformats.org/officeDocument/2006/relationships/package" Target="../embeddings/Microsoft_Excel_Worksheet9.xlsx"/><Relationship Id="rId6" Type="http://schemas.openxmlformats.org/officeDocument/2006/relationships/image" Target="../media/image16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21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21" Type="http://schemas.openxmlformats.org/officeDocument/2006/relationships/image" Target="../media/image39.png"/><Relationship Id="rId22" Type="http://schemas.openxmlformats.org/officeDocument/2006/relationships/image" Target="../media/image34.png"/><Relationship Id="rId23" Type="http://schemas.openxmlformats.org/officeDocument/2006/relationships/image" Target="../media/image35.png"/><Relationship Id="rId24" Type="http://schemas.openxmlformats.org/officeDocument/2006/relationships/image" Target="../media/image36.png"/><Relationship Id="rId10" Type="http://schemas.openxmlformats.org/officeDocument/2006/relationships/oleObject" Target="../embeddings/oleObject16.bin"/><Relationship Id="rId11" Type="http://schemas.openxmlformats.org/officeDocument/2006/relationships/oleObject" Target="../embeddings/oleObject17.bin"/><Relationship Id="rId12" Type="http://schemas.openxmlformats.org/officeDocument/2006/relationships/image" Target="../media/image25.emf"/><Relationship Id="rId13" Type="http://schemas.openxmlformats.org/officeDocument/2006/relationships/oleObject" Target="../embeddings/oleObject18.bin"/><Relationship Id="rId14" Type="http://schemas.openxmlformats.org/officeDocument/2006/relationships/image" Target="../media/image26.emf"/><Relationship Id="rId15" Type="http://schemas.openxmlformats.org/officeDocument/2006/relationships/oleObject" Target="../embeddings/oleObject19.bin"/><Relationship Id="rId16" Type="http://schemas.openxmlformats.org/officeDocument/2006/relationships/image" Target="../media/image27.emf"/><Relationship Id="rId17" Type="http://schemas.openxmlformats.org/officeDocument/2006/relationships/oleObject" Target="../embeddings/oleObject20.bin"/><Relationship Id="rId18" Type="http://schemas.openxmlformats.org/officeDocument/2006/relationships/image" Target="../media/image28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.bin"/><Relationship Id="rId4" Type="http://schemas.openxmlformats.org/officeDocument/2006/relationships/image" Target="../media/image21.emf"/><Relationship Id="rId5" Type="http://schemas.openxmlformats.org/officeDocument/2006/relationships/oleObject" Target="../embeddings/oleObject13.bin"/><Relationship Id="rId6" Type="http://schemas.openxmlformats.org/officeDocument/2006/relationships/image" Target="../media/image23.emf"/><Relationship Id="rId7" Type="http://schemas.openxmlformats.org/officeDocument/2006/relationships/oleObject" Target="../embeddings/oleObject14.bin"/><Relationship Id="rId8" Type="http://schemas.openxmlformats.org/officeDocument/2006/relationships/oleObject" Target="../embeddings/oleObject15.bin"/><Relationship Id="rId9" Type="http://schemas.openxmlformats.org/officeDocument/2006/relationships/image" Target="../media/image24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0.png"/><Relationship Id="rId3" Type="http://schemas.openxmlformats.org/officeDocument/2006/relationships/image" Target="../media/image41.jp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14: Distributional Lexical Semantics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Dan </a:t>
            </a:r>
            <a:r>
              <a:rPr lang="en-US" dirty="0" err="1" smtClean="0"/>
              <a:t>Jurafsky</a:t>
            </a:r>
            <a:r>
              <a:rPr lang="en-US" dirty="0" smtClean="0"/>
              <a:t> and </a:t>
            </a:r>
            <a:r>
              <a:rPr lang="en-US" dirty="0" err="1" smtClean="0"/>
              <a:t>Navid</a:t>
            </a:r>
            <a:r>
              <a:rPr lang="en-US" dirty="0" smtClean="0"/>
              <a:t> </a:t>
            </a:r>
            <a:r>
              <a:rPr lang="en-US" dirty="0" err="1" smtClean="0"/>
              <a:t>Rekabsaz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USC </a:t>
            </a:r>
            <a:r>
              <a:rPr lang="en-US" dirty="0" smtClean="0"/>
              <a:t>CSCI </a:t>
            </a:r>
            <a:r>
              <a:rPr lang="en-US" dirty="0" smtClean="0"/>
              <a:t>544: Applied Natural Language Processing</a:t>
            </a:r>
          </a:p>
          <a:p>
            <a:r>
              <a:rPr lang="en-US" dirty="0" smtClean="0"/>
              <a:t>Jonathan May -- </a:t>
            </a:r>
            <a:r>
              <a:rPr lang="en-US" dirty="0" smtClean="0"/>
              <a:t>梅約納</a:t>
            </a:r>
          </a:p>
          <a:p>
            <a:r>
              <a:rPr lang="en-US" dirty="0" err="1" smtClean="0"/>
              <a:t>Nanyun</a:t>
            </a:r>
            <a:r>
              <a:rPr lang="en-US" dirty="0" smtClean="0"/>
              <a:t> (Violet) Peng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zh-CN" altLang="en-US" dirty="0" smtClean="0"/>
              <a:t>彭楠赟</a:t>
            </a:r>
            <a:endParaRPr lang="en-US" dirty="0" smtClean="0"/>
          </a:p>
          <a:p>
            <a:r>
              <a:rPr lang="en-US" dirty="0" smtClean="0"/>
              <a:t>October </a:t>
            </a:r>
            <a:r>
              <a:rPr lang="en-US" dirty="0" smtClean="0"/>
              <a:t>12, 2018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word is a count vector in </a:t>
            </a:r>
            <a:r>
              <a:rPr lang="en-US" sz="3733" dirty="0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733" baseline="30000" dirty="0"/>
              <a:t>D</a:t>
            </a:r>
            <a:r>
              <a:rPr lang="en-US" sz="3733" dirty="0"/>
              <a:t>: a row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 rot="16200000">
            <a:off x="5644258" y="1035943"/>
            <a:ext cx="395485" cy="6604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979134" y="1894631"/>
            <a:ext cx="24384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27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if their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4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806185" y="1584519"/>
            <a:ext cx="406400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791202" y="1092199"/>
            <a:ext cx="406397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651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word-word or word-context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733" dirty="0"/>
                  <a:t>Instead of entire documents, use smaller contexts</a:t>
                </a:r>
              </a:p>
              <a:p>
                <a:pPr lvl="1"/>
                <a:r>
                  <a:rPr lang="en-US" sz="3200" dirty="0"/>
                  <a:t>Paragraph</a:t>
                </a:r>
              </a:p>
              <a:p>
                <a:pPr lvl="1"/>
                <a:r>
                  <a:rPr lang="en-US" sz="3200" dirty="0"/>
                  <a:t>Window of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3200" dirty="0"/>
                  <a:t> 4 words</a:t>
                </a:r>
              </a:p>
              <a:p>
                <a:r>
                  <a:rPr lang="en-US" sz="3733" dirty="0"/>
                  <a:t>A word is now defined by a vector over counts of context words</a:t>
                </a:r>
              </a:p>
              <a:p>
                <a:r>
                  <a:rPr lang="en-US" sz="3733" dirty="0"/>
                  <a:t>Instead of each vector being of length D</a:t>
                </a:r>
              </a:p>
              <a:p>
                <a:r>
                  <a:rPr lang="en-US" sz="3733" dirty="0"/>
                  <a:t>Each vector is now of length |V|</a:t>
                </a:r>
              </a:p>
              <a:p>
                <a:r>
                  <a:rPr lang="en-US" sz="3733" dirty="0"/>
                  <a:t>The word-word matrix is |</a:t>
                </a:r>
                <a:r>
                  <a:rPr lang="en-US" sz="3733" dirty="0" err="1"/>
                  <a:t>V|x|V</a:t>
                </a:r>
                <a:r>
                  <a:rPr lang="en-US" sz="3733" dirty="0"/>
                  <a:t>|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  <a:blipFill rotWithShape="0">
                <a:blip r:embed="rId3"/>
                <a:stretch>
                  <a:fillRect l="-1714" t="-4664" b="-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66906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8242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557012" y="4343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909812" y="4343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Word-context matrix for word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in meaning if their context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6832599" y="203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6817615" y="-2032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86612" y="3022600"/>
          <a:ext cx="10650512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" name="Worksheet" r:id="rId3" imgW="7734300" imgH="4648200" progId="Excel.Sheet.12">
                  <p:embed/>
                </p:oleObj>
              </mc:Choice>
              <mc:Fallback>
                <p:oleObj name="Worksheet" r:id="rId3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612" y="3022600"/>
                        <a:ext cx="10650512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675070" y="5623283"/>
            <a:ext cx="5756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Note: Very sparse! (~ 50,000 x 50,000)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85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74018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95354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268212" y="4851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621012" y="4851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Word-Word matrix</a:t>
                </a:r>
                <a:br>
                  <a:rPr lang="en-US" dirty="0" smtClean="0"/>
                </a:br>
                <a:r>
                  <a:rPr lang="en-US" dirty="0" smtClean="0"/>
                  <a:t>Sample </a:t>
                </a:r>
                <a:r>
                  <a:rPr lang="en-US" dirty="0"/>
                  <a:t>contexts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7 words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3"/>
                <a:stretch>
                  <a:fillRect l="-2041" t="-54545" b="-28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600" y="6781800"/>
            <a:ext cx="26416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7543799" y="711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7528815" y="3048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97984" y="3530600"/>
          <a:ext cx="10651067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2" name="Worksheet" r:id="rId4" imgW="7734300" imgH="4648200" progId="Excel.Sheet.12">
                  <p:embed/>
                </p:oleObj>
              </mc:Choice>
              <mc:Fallback>
                <p:oleObj name="Worksheet" r:id="rId4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7984" y="3530600"/>
                        <a:ext cx="10651067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Content Placeholder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400" y="1866901"/>
            <a:ext cx="11347939" cy="12573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62981" y="5765801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759200" y="5839937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753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Word-word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showed only 4x6, but the real matrix is 50,000 x 50,000</a:t>
                </a:r>
              </a:p>
              <a:p>
                <a:pPr lvl="1"/>
                <a:r>
                  <a:rPr lang="en-US" dirty="0" smtClean="0"/>
                  <a:t>So it’s very </a:t>
                </a:r>
                <a:r>
                  <a:rPr lang="en-US" b="1" dirty="0" smtClean="0"/>
                  <a:t>sparse</a:t>
                </a:r>
              </a:p>
              <a:p>
                <a:pPr lvl="2"/>
                <a:r>
                  <a:rPr lang="en-US" dirty="0" smtClean="0"/>
                  <a:t>Most values (~98%) are 0.</a:t>
                </a:r>
              </a:p>
              <a:p>
                <a:pPr lvl="1"/>
                <a:r>
                  <a:rPr lang="en-US" dirty="0" smtClean="0"/>
                  <a:t>That’s OK, since there are lots of efficient algorithms for sparse matrices.</a:t>
                </a:r>
              </a:p>
              <a:p>
                <a:r>
                  <a:rPr lang="en-US" dirty="0" smtClean="0"/>
                  <a:t>The size of windows depends on your goals</a:t>
                </a:r>
              </a:p>
              <a:p>
                <a:pPr lvl="1"/>
                <a:r>
                  <a:rPr lang="en-US" dirty="0" smtClean="0"/>
                  <a:t>The shorter the windows , the more </a:t>
                </a:r>
                <a:r>
                  <a:rPr lang="en-US" b="1" dirty="0" smtClean="0"/>
                  <a:t>syntactic</a:t>
                </a:r>
                <a:r>
                  <a:rPr lang="en-US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1-3 very </a:t>
                </a:r>
                <a:r>
                  <a:rPr lang="en-US" dirty="0" err="1" smtClean="0"/>
                  <a:t>syntacticy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The longer the windows, the more </a:t>
                </a:r>
                <a:r>
                  <a:rPr lang="en-US" b="1" dirty="0" smtClean="0"/>
                  <a:t>semantic</a:t>
                </a:r>
                <a:r>
                  <a:rPr lang="en-US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4-10 more </a:t>
                </a:r>
                <a:r>
                  <a:rPr lang="en-US" dirty="0" err="1" smtClean="0"/>
                  <a:t>semanticy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6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482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2 kinds of co-occurrence between 2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sz="3733" dirty="0"/>
              <a:t>First-order co-occurrence (</a:t>
            </a:r>
            <a:r>
              <a:rPr lang="en-US" sz="3733" b="1" dirty="0"/>
              <a:t>syntagmatic</a:t>
            </a:r>
            <a:r>
              <a:rPr lang="en-US" sz="3733" dirty="0"/>
              <a:t> </a:t>
            </a:r>
            <a:r>
              <a:rPr lang="en-US" sz="3733" b="1" dirty="0"/>
              <a:t>association</a:t>
            </a:r>
            <a:r>
              <a:rPr lang="en-US" sz="3733" dirty="0"/>
              <a:t>):</a:t>
            </a:r>
          </a:p>
          <a:p>
            <a:pPr lvl="1"/>
            <a:r>
              <a:rPr lang="en-US" sz="3200" dirty="0"/>
              <a:t>They are typically nearby each other.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first-order associate of </a:t>
            </a:r>
            <a:r>
              <a:rPr lang="en-US" sz="3200" i="1" dirty="0"/>
              <a:t>book </a:t>
            </a:r>
            <a:r>
              <a:rPr lang="en-US" sz="3200" dirty="0"/>
              <a:t>or </a:t>
            </a:r>
            <a:r>
              <a:rPr lang="en-US" sz="3200" i="1" dirty="0"/>
              <a:t>poem</a:t>
            </a:r>
            <a:r>
              <a:rPr lang="en-US" sz="3200" dirty="0"/>
              <a:t>. </a:t>
            </a:r>
          </a:p>
          <a:p>
            <a:r>
              <a:rPr lang="en-US" sz="3733" dirty="0"/>
              <a:t>Second-order co-occurrence (</a:t>
            </a:r>
            <a:r>
              <a:rPr lang="en-US" sz="3733" b="1" dirty="0"/>
              <a:t>paradigmatic association</a:t>
            </a:r>
            <a:r>
              <a:rPr lang="en-US" sz="3733" dirty="0"/>
              <a:t>): </a:t>
            </a:r>
          </a:p>
          <a:p>
            <a:pPr lvl="1"/>
            <a:r>
              <a:rPr lang="en-US" sz="3200" dirty="0"/>
              <a:t>They have similar neighbors.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second- order associate of words like </a:t>
            </a:r>
            <a:r>
              <a:rPr lang="en-US" sz="3200" i="1" dirty="0"/>
              <a:t>said </a:t>
            </a:r>
            <a:r>
              <a:rPr lang="en-US" sz="3200" dirty="0"/>
              <a:t>or </a:t>
            </a:r>
            <a:r>
              <a:rPr lang="en-US" sz="3200" i="1" dirty="0"/>
              <a:t>remarked</a:t>
            </a:r>
            <a:r>
              <a:rPr lang="en-US" sz="3200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497979" y="990601"/>
            <a:ext cx="387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</a:t>
            </a:r>
            <a:r>
              <a:rPr lang="en-US" sz="2400" dirty="0" err="1"/>
              <a:t>Schütze</a:t>
            </a:r>
            <a:r>
              <a:rPr lang="en-US" sz="2400" dirty="0"/>
              <a:t> and Pedersen, 1993)</a:t>
            </a:r>
          </a:p>
        </p:txBody>
      </p:sp>
    </p:spTree>
    <p:extLst>
      <p:ext uri="{BB962C8B-B14F-4D97-AF65-F5344CB8AC3E}">
        <p14:creationId xmlns:p14="http://schemas.microsoft.com/office/powerpoint/2010/main" val="43051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Q1b-d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68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Positive </a:t>
            </a:r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Pointwise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Mutual Information (PPMI)</a:t>
            </a:r>
          </a:p>
        </p:txBody>
      </p:sp>
    </p:spTree>
    <p:extLst>
      <p:ext uri="{BB962C8B-B14F-4D97-AF65-F5344CB8AC3E}">
        <p14:creationId xmlns:p14="http://schemas.microsoft.com/office/powerpoint/2010/main" val="8070304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with raw 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Raw word frequency is not a great measure of association between words</a:t>
            </a:r>
          </a:p>
          <a:p>
            <a:pPr lvl="1"/>
            <a:r>
              <a:rPr lang="en-US" dirty="0" smtClean="0"/>
              <a:t>It’s very skewed</a:t>
            </a:r>
          </a:p>
          <a:p>
            <a:pPr lvl="2"/>
            <a:r>
              <a:rPr lang="en-US" dirty="0" smtClean="0"/>
              <a:t>“the” and “of” are very frequent, but maybe not the most discriminative</a:t>
            </a:r>
          </a:p>
          <a:p>
            <a:r>
              <a:rPr lang="en-US" dirty="0" smtClean="0"/>
              <a:t>We’d rather have a measure that asks whether a context word is </a:t>
            </a:r>
            <a:r>
              <a:rPr lang="en-US" b="1" dirty="0" smtClean="0"/>
              <a:t>particularly informative </a:t>
            </a:r>
            <a:r>
              <a:rPr lang="en-US" dirty="0" smtClean="0"/>
              <a:t>about the target word.</a:t>
            </a:r>
          </a:p>
          <a:p>
            <a:pPr lvl="1"/>
            <a:r>
              <a:rPr lang="en-US" sz="3200" dirty="0">
                <a:solidFill>
                  <a:srgbClr val="0000FF"/>
                </a:solidFill>
              </a:rPr>
              <a:t>Positive </a:t>
            </a:r>
            <a:r>
              <a:rPr lang="en-US" sz="3200" dirty="0" err="1">
                <a:solidFill>
                  <a:srgbClr val="0000FF"/>
                </a:solidFill>
              </a:rPr>
              <a:t>Pointwise</a:t>
            </a:r>
            <a:r>
              <a:rPr lang="en-US" sz="3200" dirty="0">
                <a:solidFill>
                  <a:srgbClr val="0000FF"/>
                </a:solidFill>
              </a:rPr>
              <a:t> Mutual Information (PPMI)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Thesaurus Methods: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 is only as good as the resource</a:t>
            </a:r>
          </a:p>
          <a:p>
            <a:r>
              <a:rPr lang="en-US" dirty="0" smtClean="0"/>
              <a:t>Limited in scope</a:t>
            </a:r>
          </a:p>
          <a:p>
            <a:pPr lvl="1"/>
            <a:r>
              <a:rPr lang="en-US" dirty="0" smtClean="0"/>
              <a:t>Assumes IS-A relations</a:t>
            </a:r>
          </a:p>
          <a:p>
            <a:pPr lvl="1"/>
            <a:r>
              <a:rPr lang="en-US" dirty="0" smtClean="0"/>
              <a:t>Works mostly for nouns</a:t>
            </a:r>
          </a:p>
          <a:p>
            <a:r>
              <a:rPr lang="en-US" dirty="0" smtClean="0"/>
              <a:t>Role of context not accounted for</a:t>
            </a:r>
          </a:p>
          <a:p>
            <a:r>
              <a:rPr lang="en-US" dirty="0" smtClean="0"/>
              <a:t>Not easily domain-adaptable</a:t>
            </a:r>
          </a:p>
          <a:p>
            <a:r>
              <a:rPr lang="en-US" smtClean="0"/>
              <a:t>Resources not available in many languages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HW5 due Friday, 10/27</a:t>
            </a:r>
          </a:p>
          <a:p>
            <a:r>
              <a:rPr lang="en-US" dirty="0" smtClean="0"/>
              <a:t>HW6 comes out today</a:t>
            </a:r>
          </a:p>
          <a:p>
            <a:pPr lvl="1"/>
            <a:r>
              <a:rPr lang="en-US" dirty="0" smtClean="0"/>
              <a:t>It's a bit long!</a:t>
            </a:r>
          </a:p>
          <a:p>
            <a:pPr lvl="1"/>
            <a:r>
              <a:rPr lang="en-US" dirty="0" smtClean="0"/>
              <a:t>But you have an extra week to do it (due 11/10, not 11/3)</a:t>
            </a:r>
          </a:p>
          <a:p>
            <a:r>
              <a:rPr lang="en-US" dirty="0" smtClean="0"/>
              <a:t>HW7 will now come out 11/10 and be due 12/1</a:t>
            </a:r>
          </a:p>
          <a:p>
            <a:pPr lvl="1"/>
            <a:r>
              <a:rPr lang="en-US" dirty="0" smtClean="0"/>
              <a:t>also 3 weeks, but one of them is thanksgiving week, so effectively 2 weeks</a:t>
            </a:r>
          </a:p>
          <a:p>
            <a:r>
              <a:rPr lang="en-US" dirty="0" smtClean="0"/>
              <a:t>No HW8; everyone receives full credit for the 'phantom homework'</a:t>
            </a:r>
          </a:p>
          <a:p>
            <a:r>
              <a:rPr lang="en-US" dirty="0" smtClean="0"/>
              <a:t>IE part 2 Wednesday</a:t>
            </a:r>
          </a:p>
          <a:p>
            <a:r>
              <a:rPr lang="en-US" dirty="0" smtClean="0"/>
              <a:t>Daniel </a:t>
            </a:r>
            <a:r>
              <a:rPr lang="en-US" dirty="0" err="1" smtClean="0"/>
              <a:t>Marcu</a:t>
            </a:r>
            <a:r>
              <a:rPr lang="en-US" dirty="0" smtClean="0"/>
              <a:t> (and intro to MT) next Friday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78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 smtClean="0"/>
                  <a:t>Pointwise </a:t>
                </a:r>
                <a:r>
                  <a:rPr lang="en-US" b="1" dirty="0"/>
                  <a:t>mutual information</a:t>
                </a:r>
                <a:r>
                  <a:rPr lang="en-US" dirty="0"/>
                  <a:t>: </a:t>
                </a:r>
                <a:endParaRPr lang="en-US" dirty="0" smtClean="0"/>
              </a:p>
              <a:p>
                <a:pPr marL="609585" lvl="1" indent="0">
                  <a:buNone/>
                </a:pPr>
                <a:r>
                  <a:rPr lang="en-US" dirty="0"/>
                  <a:t>Do events x and y co-occur more than if they were independent?</a:t>
                </a:r>
              </a:p>
              <a:p>
                <a:pPr lvl="1"/>
                <a:endParaRPr lang="en-US" sz="1467" dirty="0"/>
              </a:p>
              <a:p>
                <a:endParaRPr lang="en-US" b="1" dirty="0" smtClean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3200" b="1" dirty="0"/>
                  <a:t>PMI between two words</a:t>
                </a:r>
                <a:r>
                  <a:rPr lang="en-US" sz="3200" dirty="0"/>
                  <a:t>:  </a:t>
                </a:r>
                <a:r>
                  <a:rPr lang="en-US" sz="2133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dirty="0"/>
              </a:p>
              <a:p>
                <a:pPr marL="609585" lvl="1" indent="0">
                  <a:buNone/>
                </a:pPr>
                <a:r>
                  <a:rPr lang="en-US" dirty="0"/>
                  <a:t> Do words x and y co-occur more than if they were independent? </a:t>
                </a:r>
              </a:p>
              <a:p>
                <a:pPr>
                  <a:buFont typeface="Wingdings" pitchFamily="-65" charset="2"/>
                  <a:buNone/>
                </a:pPr>
                <a:endParaRPr lang="en-US" sz="2667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sz="2667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sz="2667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  <a:blipFill rotWithShape="0">
                <a:blip r:embed="rId4"/>
                <a:stretch>
                  <a:fillRect l="-1442" t="-20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080167"/>
              </p:ext>
            </p:extLst>
          </p:nvPr>
        </p:nvGraphicFramePr>
        <p:xfrm>
          <a:off x="3983915" y="2775174"/>
          <a:ext cx="4023784" cy="848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6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915" y="2775174"/>
                        <a:ext cx="4023784" cy="848112"/>
                      </a:xfrm>
                      <a:prstGeom prst="rect">
                        <a:avLst/>
                      </a:prstGeom>
                      <a:noFill/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024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592132" y="190948"/>
            <a:ext cx="9956800" cy="990600"/>
          </a:xfrm>
        </p:spPr>
        <p:txBody>
          <a:bodyPr/>
          <a:lstStyle/>
          <a:p>
            <a:r>
              <a:rPr lang="en-US" dirty="0" smtClean="0"/>
              <a:t>Positive </a:t>
            </a:r>
            <a:r>
              <a:rPr lang="en-US" dirty="0" err="1" smtClean="0"/>
              <a:t>Pointwise</a:t>
            </a:r>
            <a:r>
              <a:rPr lang="en-US" dirty="0" smtClean="0"/>
              <a:t> </a:t>
            </a:r>
            <a:r>
              <a:rPr lang="en-US" dirty="0"/>
              <a:t>Mutual Information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</p:spPr>
            <p:txBody>
              <a:bodyPr>
                <a:normAutofit fontScale="92500" lnSpcReduction="10000"/>
              </a:bodyPr>
              <a:lstStyle/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PMI ranges from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</a:rPr>
                      <m:t>−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∞  </m:t>
                    </m:r>
                    <m:r>
                      <m:rPr>
                        <m:nor/>
                      </m:rPr>
                      <a:rPr lang="en-US" sz="3200"/>
                      <m:t>to</m:t>
                    </m:r>
                    <m:r>
                      <a:rPr lang="en-US" sz="3200" i="1">
                        <a:latin typeface="Cambria Math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+∞</m:t>
                    </m:r>
                  </m:oMath>
                </a14:m>
                <a:endParaRPr lang="en-US" sz="3200" dirty="0"/>
              </a:p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But the negative values are problematic</a:t>
                </a:r>
              </a:p>
              <a:p>
                <a:pPr marL="914377" lvl="2" indent="-457189"/>
                <a:r>
                  <a:rPr lang="en-US" sz="3200" dirty="0"/>
                  <a:t>Things are co-occurring </a:t>
                </a:r>
                <a:r>
                  <a:rPr lang="en-US" sz="3200" b="1" dirty="0"/>
                  <a:t>less than </a:t>
                </a:r>
                <a:r>
                  <a:rPr lang="en-US" sz="3200" dirty="0"/>
                  <a:t>we expect by chance</a:t>
                </a:r>
              </a:p>
              <a:p>
                <a:pPr marL="914377" lvl="2" indent="-457189"/>
                <a:r>
                  <a:rPr lang="en-US" sz="3200" dirty="0"/>
                  <a:t>Unreliable without enormous corpora</a:t>
                </a:r>
              </a:p>
              <a:p>
                <a:pPr marL="1371566" lvl="3" indent="-457189"/>
                <a:r>
                  <a:rPr lang="en-US" sz="2667" dirty="0"/>
                  <a:t>Imagine w1 and w2 whose probability is each 10</a:t>
                </a:r>
                <a:r>
                  <a:rPr lang="en-US" sz="2667" baseline="30000" dirty="0"/>
                  <a:t>-6</a:t>
                </a:r>
                <a:endParaRPr lang="en-US" sz="2667" dirty="0"/>
              </a:p>
              <a:p>
                <a:pPr marL="1371566" lvl="3" indent="-457189"/>
                <a:r>
                  <a:rPr lang="en-US" sz="2667" dirty="0"/>
                  <a:t>Hard to be sure p(w1,w2) is significantly different than 10</a:t>
                </a:r>
                <a:r>
                  <a:rPr lang="en-US" sz="2667" baseline="30000" dirty="0"/>
                  <a:t>-12</a:t>
                </a:r>
                <a:r>
                  <a:rPr lang="en-US" sz="2667" dirty="0"/>
                  <a:t> </a:t>
                </a:r>
              </a:p>
              <a:p>
                <a:pPr marL="914377" lvl="2" indent="-457189"/>
                <a:r>
                  <a:rPr lang="en-US" sz="3467" dirty="0"/>
                  <a:t>Plus it’s not clear people are good at “</a:t>
                </a:r>
                <a:r>
                  <a:rPr lang="en-US" sz="3467" dirty="0" err="1"/>
                  <a:t>unrelatedness</a:t>
                </a:r>
                <a:r>
                  <a:rPr lang="en-US" sz="3467" dirty="0"/>
                  <a:t>”</a:t>
                </a:r>
              </a:p>
              <a:p>
                <a:pPr marL="457189" lvl="1" indent="-457189"/>
                <a:r>
                  <a:rPr lang="en-US" sz="3200" dirty="0"/>
                  <a:t>So we just replace negative PMI values by 0</a:t>
                </a:r>
              </a:p>
              <a:p>
                <a:pPr marL="457189" lvl="1" indent="-457189"/>
                <a:r>
                  <a:rPr lang="en-US" sz="3200" dirty="0"/>
                  <a:t>Positive PMI (PPMI) between word1 and word2:</a:t>
                </a: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67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667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67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667" i="1">
                                  <a:latin typeface="Cambria Math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400" b="1" dirty="0"/>
              </a:p>
              <a:p>
                <a:pPr lvl="1"/>
                <a:endParaRPr lang="en-US" dirty="0"/>
              </a:p>
              <a:p>
                <a:pPr>
                  <a:buFont typeface="Wingdings" pitchFamily="-65" charset="2"/>
                  <a:buNone/>
                </a:pP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  <a:blipFill rotWithShape="0">
                <a:blip r:embed="rId3"/>
                <a:stretch>
                  <a:fillRect l="-1122" t="-3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94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2451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smtClean="0"/>
              <a:t>Computing PPMI on a term-context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dirty="0" smtClean="0"/>
              <a:t>Matrix </a:t>
            </a:r>
            <a:r>
              <a:rPr lang="en-US" dirty="0" smtClean="0">
                <a:latin typeface="Times New Roman"/>
                <a:cs typeface="Times New Roman"/>
              </a:rPr>
              <a:t>F</a:t>
            </a:r>
            <a:r>
              <a:rPr lang="en-US" dirty="0" smtClean="0"/>
              <a:t> with </a:t>
            </a:r>
            <a:r>
              <a:rPr lang="en-US" dirty="0" smtClean="0">
                <a:latin typeface="Times New Roman"/>
                <a:cs typeface="Times New Roman"/>
              </a:rPr>
              <a:t>W</a:t>
            </a:r>
            <a:r>
              <a:rPr lang="en-US" dirty="0" smtClean="0"/>
              <a:t> rows (words) and </a:t>
            </a:r>
            <a:r>
              <a:rPr lang="en-US" dirty="0" smtClean="0">
                <a:latin typeface="Times New Roman"/>
                <a:cs typeface="Times New Roman"/>
              </a:rPr>
              <a:t>C</a:t>
            </a:r>
            <a:r>
              <a:rPr lang="en-US" dirty="0" smtClean="0"/>
              <a:t> columns (contexts)</a:t>
            </a:r>
          </a:p>
          <a:p>
            <a:r>
              <a:rPr lang="en-US" dirty="0" err="1" smtClean="0">
                <a:latin typeface="Times New Roman"/>
                <a:cs typeface="Times New Roman"/>
              </a:rPr>
              <a:t>f</a:t>
            </a:r>
            <a:r>
              <a:rPr lang="en-US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/>
              <a:t> is # of times </a:t>
            </a:r>
            <a:r>
              <a:rPr lang="en-US" dirty="0" err="1" smtClean="0">
                <a:latin typeface="Times New Roman"/>
                <a:cs typeface="Times New Roman"/>
              </a:rPr>
              <a:t>w</a:t>
            </a:r>
            <a:r>
              <a:rPr lang="en-US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/>
              <a:t> occurs in context </a:t>
            </a:r>
            <a:r>
              <a:rPr lang="en-US" dirty="0" err="1" smtClean="0">
                <a:latin typeface="Times New Roman"/>
                <a:cs typeface="Times New Roman"/>
              </a:rPr>
              <a:t>c</a:t>
            </a:r>
            <a:r>
              <a:rPr lang="en-US" baseline="-25000" dirty="0" err="1" smtClean="0">
                <a:latin typeface="Times New Roman"/>
                <a:cs typeface="Times New Roman"/>
              </a:rPr>
              <a:t>j</a:t>
            </a:r>
            <a:endParaRPr lang="en-US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 descr="matrix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2209800"/>
            <a:ext cx="4673600" cy="1108864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508001" y="3429000"/>
          <a:ext cx="1863876" cy="1557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70" name="Equation" r:id="rId4" imgW="850900" imgH="711200" progId="Equation.3">
                  <p:embed/>
                </p:oleObj>
              </mc:Choice>
              <mc:Fallback>
                <p:oleObj name="Equation" r:id="rId4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8001" y="3429000"/>
                        <a:ext cx="1863876" cy="1557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844801" y="2921000"/>
          <a:ext cx="1891695" cy="2169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71" name="Equation" r:id="rId6" imgW="863600" imgH="990600" progId="Equation.3">
                  <p:embed/>
                </p:oleObj>
              </mc:Choice>
              <mc:Fallback>
                <p:oleObj name="Equation" r:id="rId6" imgW="863600" imgH="990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44801" y="2921000"/>
                        <a:ext cx="1891695" cy="2169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5181600" y="2921000"/>
          <a:ext cx="1947333" cy="2114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72" name="Equation" r:id="rId8" imgW="889000" imgH="965200" progId="Equation.3">
                  <p:embed/>
                </p:oleObj>
              </mc:Choice>
              <mc:Fallback>
                <p:oleObj name="Equation" r:id="rId8" imgW="8890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81600" y="2921000"/>
                        <a:ext cx="1947333" cy="2114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88485" y="5473701"/>
          <a:ext cx="24765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73" name="Equation" r:id="rId10" imgW="1130300" imgH="457200" progId="Equation.3">
                  <p:embed/>
                </p:oleObj>
              </mc:Choice>
              <mc:Fallback>
                <p:oleObj name="Equation" r:id="rId10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88485" y="5473701"/>
                        <a:ext cx="2476500" cy="100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470400" y="5359401"/>
          <a:ext cx="4258733" cy="1198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74" name="Equation" r:id="rId12" imgW="1943100" imgH="546100" progId="Equation.3">
                  <p:embed/>
                </p:oleObj>
              </mc:Choice>
              <mc:Fallback>
                <p:oleObj name="Equation" r:id="rId12" imgW="1943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70400" y="5359401"/>
                        <a:ext cx="4258733" cy="11980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896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717800"/>
            <a:ext cx="4165600" cy="1727200"/>
          </a:xfrm>
        </p:spPr>
        <p:txBody>
          <a:bodyPr/>
          <a:lstStyle/>
          <a:p>
            <a:pPr marL="0" indent="0">
              <a:buNone/>
            </a:pPr>
            <a:r>
              <a:rPr lang="en-US" sz="2667" dirty="0"/>
              <a:t>p(w=</a:t>
            </a:r>
            <a:r>
              <a:rPr lang="en-US" sz="2667" dirty="0" err="1"/>
              <a:t>information,c</a:t>
            </a:r>
            <a:r>
              <a:rPr lang="en-US" sz="2667" dirty="0"/>
              <a:t>=data) = </a:t>
            </a:r>
          </a:p>
          <a:p>
            <a:pPr marL="0" indent="0">
              <a:buNone/>
            </a:pPr>
            <a:r>
              <a:rPr lang="en-US" sz="2667" dirty="0"/>
              <a:t>p(w=information) =</a:t>
            </a:r>
          </a:p>
          <a:p>
            <a:pPr marL="0" indent="0">
              <a:buNone/>
            </a:pPr>
            <a:r>
              <a:rPr lang="en-US" sz="2667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064000" y="15371"/>
          <a:ext cx="7408333" cy="24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94" name="Worksheet" r:id="rId3" imgW="5778500" imgH="1917700" progId="Excel.Sheet.12">
                  <p:embed/>
                </p:oleObj>
              </mc:Choice>
              <mc:Fallback>
                <p:oleObj name="Worksheet" r:id="rId3" imgW="5778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64000" y="15371"/>
                        <a:ext cx="7408333" cy="24585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032000" y="3860334"/>
          <a:ext cx="8128000" cy="2997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95" name="Worksheet" r:id="rId5" imgW="6921500" imgH="2552700" progId="Excel.Sheet.12">
                  <p:embed/>
                </p:oleObj>
              </mc:Choice>
              <mc:Fallback>
                <p:oleObj name="Worksheet" r:id="rId5" imgW="6921500" imgH="255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32000" y="3860334"/>
                        <a:ext cx="8128000" cy="2997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978401" y="2737494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.32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65601" y="2737494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6/19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49601" y="3225801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11/19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64001" y="3225801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.58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0401" y="3714108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7/19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23512" y="3714107"/>
            <a:ext cx="854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.37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1625600" y="482600"/>
          <a:ext cx="2309584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96" name="Equation" r:id="rId7" imgW="850900" imgH="711200" progId="Equation.3">
                  <p:embed/>
                </p:oleObj>
              </mc:Choice>
              <mc:Fallback>
                <p:oleObj name="Equation" r:id="rId7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25600" y="482600"/>
                        <a:ext cx="2309584" cy="193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299201" y="2413000"/>
          <a:ext cx="1762217" cy="1399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97" name="Equation" r:id="rId9" imgW="863600" imgH="685800" progId="Equation.3">
                  <p:embed/>
                </p:oleObj>
              </mc:Choice>
              <mc:Fallback>
                <p:oleObj name="Equation" r:id="rId9" imgW="8636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99201" y="2413000"/>
                        <a:ext cx="1762217" cy="1399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8737600" y="2412915"/>
          <a:ext cx="1727200" cy="1360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98" name="Equation" r:id="rId11" imgW="838200" imgH="660400" progId="Equation.3">
                  <p:embed/>
                </p:oleObj>
              </mc:Choice>
              <mc:Fallback>
                <p:oleObj name="Equation" r:id="rId11" imgW="838200" imgH="66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737600" y="2412915"/>
                        <a:ext cx="1727200" cy="13602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730067" y="2411214"/>
            <a:ext cx="13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row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535509" y="2533134"/>
            <a:ext cx="165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column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78109" y="482600"/>
            <a:ext cx="1259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cell in table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75164" y="195995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of all cells = 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8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2" grpId="0"/>
      <p:bldP spid="17" grpId="0"/>
      <p:bldP spid="7" grpId="0"/>
      <p:bldP spid="1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701800" y="903818"/>
          <a:ext cx="2474384" cy="1001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1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1800" y="903818"/>
                        <a:ext cx="2474384" cy="10011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06400" y="3124200"/>
            <a:ext cx="5689600" cy="812800"/>
          </a:xfrm>
        </p:spPr>
        <p:txBody>
          <a:bodyPr/>
          <a:lstStyle/>
          <a:p>
            <a:r>
              <a:rPr lang="en-US" dirty="0" err="1" smtClean="0"/>
              <a:t>pmi</a:t>
            </a:r>
            <a:r>
              <a:rPr lang="en-US" dirty="0" smtClean="0"/>
              <a:t>(</a:t>
            </a:r>
            <a:r>
              <a:rPr lang="en-US" dirty="0" err="1" smtClean="0"/>
              <a:t>information,data</a:t>
            </a:r>
            <a:r>
              <a:rPr lang="en-US" dirty="0" smtClean="0"/>
              <a:t>) = log</a:t>
            </a:r>
            <a:r>
              <a:rPr lang="en-US" baseline="-25000" dirty="0" smtClean="0"/>
              <a:t>2</a:t>
            </a:r>
            <a:r>
              <a:rPr lang="en-US" dirty="0" smtClean="0"/>
              <a:t> (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267200" y="177801"/>
          <a:ext cx="7909624" cy="2809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2" name="Worksheet" r:id="rId5" imgW="6756400" imgH="2400300" progId="Excel.Sheet.12">
                  <p:embed/>
                </p:oleObj>
              </mc:Choice>
              <mc:Fallback>
                <p:oleObj name="Worksheet" r:id="rId5" imgW="6756400" imgH="2400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77801"/>
                        <a:ext cx="7909624" cy="2809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5791200" y="3124200"/>
            <a:ext cx="10160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6807200" y="3124200"/>
            <a:ext cx="2032000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8534401" y="3124200"/>
            <a:ext cx="3075481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 = .</a:t>
            </a:r>
            <a:r>
              <a:rPr lang="en-US" sz="3200" dirty="0" smtClean="0"/>
              <a:t>57</a:t>
            </a:r>
            <a:endParaRPr lang="en-US" sz="32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87763"/>
              </p:ext>
            </p:extLst>
          </p:nvPr>
        </p:nvGraphicFramePr>
        <p:xfrm>
          <a:off x="530485" y="4572003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>
                          <a:effectLst/>
                          <a:latin typeface="+mn-lt"/>
                        </a:rPr>
                        <a:t>-0.56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-0.07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-0.80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88761" y="4073400"/>
            <a:ext cx="152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PMI(w, count)</a:t>
            </a:r>
            <a:endParaRPr lang="en-US" b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309045"/>
              </p:ext>
            </p:extLst>
          </p:nvPr>
        </p:nvGraphicFramePr>
        <p:xfrm>
          <a:off x="6299200" y="4568920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8513164" y="4134220"/>
            <a:ext cx="164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PPMI(w, count)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4779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  <p:bldP spid="6" grpId="0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 q 2a-b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31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Measuring similarity: the cosine</a:t>
            </a:r>
          </a:p>
        </p:txBody>
      </p:sp>
    </p:spTree>
    <p:extLst>
      <p:ext uri="{BB962C8B-B14F-4D97-AF65-F5344CB8AC3E}">
        <p14:creationId xmlns:p14="http://schemas.microsoft.com/office/powerpoint/2010/main" val="14537318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dirty="0" smtClean="0"/>
              <a:t>Given 2 target words </a:t>
            </a:r>
            <a:r>
              <a:rPr lang="en-US" i="1" dirty="0" smtClean="0"/>
              <a:t>v</a:t>
            </a:r>
            <a:r>
              <a:rPr lang="en-US" dirty="0" smtClean="0"/>
              <a:t> and </a:t>
            </a:r>
            <a:r>
              <a:rPr lang="en-US" i="1" dirty="0" smtClean="0"/>
              <a:t>w</a:t>
            </a:r>
            <a:endParaRPr lang="en-US" dirty="0" smtClean="0"/>
          </a:p>
          <a:p>
            <a:r>
              <a:rPr lang="en-US" dirty="0" smtClean="0"/>
              <a:t>We’ll need a way to measure their similarity.</a:t>
            </a:r>
          </a:p>
          <a:p>
            <a:r>
              <a:rPr lang="en-US" dirty="0" smtClean="0"/>
              <a:t>Most measure of vectors similarity are based on the:</a:t>
            </a:r>
          </a:p>
          <a:p>
            <a:r>
              <a:rPr lang="en-US" b="1" dirty="0" smtClean="0"/>
              <a:t>Dot product </a:t>
            </a:r>
            <a:r>
              <a:rPr lang="en-US" dirty="0" smtClean="0"/>
              <a:t>or </a:t>
            </a:r>
            <a:r>
              <a:rPr lang="en-US" b="1" dirty="0" smtClean="0"/>
              <a:t>inner product</a:t>
            </a:r>
            <a:r>
              <a:rPr lang="en-US" dirty="0" smtClean="0"/>
              <a:t> from linear algebra</a:t>
            </a:r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pPr lvl="1"/>
            <a:r>
              <a:rPr lang="en-US" dirty="0" smtClean="0"/>
              <a:t>High when two </a:t>
            </a:r>
            <a:r>
              <a:rPr lang="en-US" dirty="0"/>
              <a:t>vectors have large values in </a:t>
            </a:r>
            <a:r>
              <a:rPr lang="en-US" dirty="0" smtClean="0"/>
              <a:t>same </a:t>
            </a:r>
            <a:r>
              <a:rPr lang="en-US" dirty="0"/>
              <a:t>dimensions. </a:t>
            </a:r>
            <a:endParaRPr lang="en-US" dirty="0" smtClean="0"/>
          </a:p>
          <a:p>
            <a:pPr lvl="1"/>
            <a:r>
              <a:rPr lang="en-US" dirty="0" smtClean="0"/>
              <a:t>Low (in fact 0) for </a:t>
            </a:r>
            <a:r>
              <a:rPr lang="en-US" b="1" dirty="0"/>
              <a:t>o</a:t>
            </a:r>
            <a:r>
              <a:rPr lang="en-US" b="1" dirty="0" smtClean="0"/>
              <a:t>rthogonal vectors</a:t>
            </a:r>
            <a:r>
              <a:rPr lang="en-US" dirty="0"/>
              <a:t> </a:t>
            </a:r>
            <a:r>
              <a:rPr lang="en-US" dirty="0" smtClean="0"/>
              <a:t>with</a:t>
            </a:r>
            <a:r>
              <a:rPr lang="en-US" b="1" dirty="0" smtClean="0"/>
              <a:t> </a:t>
            </a:r>
            <a:r>
              <a:rPr lang="en-US" dirty="0" err="1" smtClean="0"/>
              <a:t>zeros</a:t>
            </a:r>
            <a:r>
              <a:rPr lang="en-US" dirty="0" smtClean="0"/>
              <a:t> in complementary distribution</a:t>
            </a:r>
            <a:endParaRPr lang="en-US" b="1" dirty="0" smtClean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1" y="36703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76200"/>
            <a:ext cx="9956800" cy="990600"/>
          </a:xfrm>
        </p:spPr>
        <p:txBody>
          <a:bodyPr/>
          <a:lstStyle/>
          <a:p>
            <a:r>
              <a:rPr lang="en-US" dirty="0" smtClean="0"/>
              <a:t>Problem with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311400"/>
            <a:ext cx="11379200" cy="4318000"/>
          </a:xfrm>
        </p:spPr>
        <p:txBody>
          <a:bodyPr/>
          <a:lstStyle/>
          <a:p>
            <a:r>
              <a:rPr lang="en-US" dirty="0" smtClean="0"/>
              <a:t>Dot product is longer if the vector is longer. Vector length: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Vectors are longer if they have higher values in each dimension</a:t>
            </a:r>
          </a:p>
          <a:p>
            <a:r>
              <a:rPr lang="en-US" dirty="0" smtClean="0"/>
              <a:t>That means more frequent words will have higher dot products</a:t>
            </a:r>
          </a:p>
          <a:p>
            <a:r>
              <a:rPr lang="en-US" dirty="0" smtClean="0"/>
              <a:t>That’s bad: we don’t want a similarity metric to be sensitive to word frequency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0" y="2951657"/>
            <a:ext cx="2133600" cy="1469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28" y="10922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2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vector models of meaning?</a:t>
            </a:r>
            <a:br>
              <a:rPr lang="en-US" dirty="0" smtClean="0"/>
            </a:br>
            <a:r>
              <a:rPr lang="en-US" dirty="0" smtClean="0"/>
              <a:t>computing the similarity between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</a:t>
            </a:r>
            <a:r>
              <a:rPr lang="en-US" b="1" dirty="0">
                <a:solidFill>
                  <a:srgbClr val="0000FF"/>
                </a:solidFill>
              </a:rPr>
              <a:t>fast</a:t>
            </a:r>
            <a:r>
              <a:rPr lang="en-US" dirty="0"/>
              <a:t>” is similar to “</a:t>
            </a:r>
            <a:r>
              <a:rPr lang="en-US" b="1" dirty="0">
                <a:solidFill>
                  <a:srgbClr val="0000FF"/>
                </a:solidFill>
              </a:rPr>
              <a:t>rapid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b="1" dirty="0" smtClean="0">
                <a:solidFill>
                  <a:srgbClr val="0000FF"/>
                </a:solidFill>
              </a:rPr>
              <a:t>tall</a:t>
            </a:r>
            <a:r>
              <a:rPr lang="en-US" dirty="0" smtClean="0"/>
              <a:t>” is similar to “</a:t>
            </a:r>
            <a:r>
              <a:rPr lang="en-US" b="1" dirty="0" smtClean="0">
                <a:solidFill>
                  <a:srgbClr val="0000FF"/>
                </a:solidFill>
              </a:rPr>
              <a:t>height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Question answering:</a:t>
            </a:r>
          </a:p>
          <a:p>
            <a:pPr marL="0" indent="0">
              <a:buNone/>
            </a:pPr>
            <a:r>
              <a:rPr lang="en-US" i="1" dirty="0"/>
              <a:t>Q</a:t>
            </a:r>
            <a:r>
              <a:rPr lang="en-US" i="1" dirty="0" smtClean="0"/>
              <a:t>: “</a:t>
            </a:r>
            <a:r>
              <a:rPr lang="en-US" i="1" dirty="0"/>
              <a:t>How </a:t>
            </a:r>
            <a:r>
              <a:rPr lang="en-US" b="1" i="1" dirty="0">
                <a:solidFill>
                  <a:srgbClr val="0000FF"/>
                </a:solidFill>
              </a:rPr>
              <a:t>tall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is Mt. Everest?”</a:t>
            </a:r>
            <a:br>
              <a:rPr lang="en-US" i="1" dirty="0"/>
            </a:br>
            <a:r>
              <a:rPr lang="en-US" i="1" dirty="0" smtClean="0"/>
              <a:t>Candidate A: “The </a:t>
            </a:r>
            <a:r>
              <a:rPr lang="en-US" i="1" dirty="0"/>
              <a:t>official </a:t>
            </a:r>
            <a:r>
              <a:rPr lang="en-US" b="1" i="1" dirty="0">
                <a:solidFill>
                  <a:srgbClr val="0000FF"/>
                </a:solidFill>
              </a:rPr>
              <a:t>height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of Mount Everest is 29029 </a:t>
            </a:r>
            <a:r>
              <a:rPr lang="en-US" i="1" dirty="0" smtClean="0"/>
              <a:t>feet”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0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divide the dot product by the length of the two vectors!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turns out to be the cosine of the angle between them!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413000"/>
            <a:ext cx="1117600" cy="12964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67" y="4283785"/>
            <a:ext cx="3285067" cy="174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4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990600"/>
          </a:xfrm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Cosine for computing similarity</a:t>
            </a:r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graphicFrame>
        <p:nvGraphicFramePr>
          <p:cNvPr id="54274" name="Content Placeholder 3"/>
          <p:cNvGraphicFramePr>
            <a:graphicFrameLocks noGrp="1" noChangeAspect="1"/>
          </p:cNvGraphicFramePr>
          <p:nvPr>
            <p:ph idx="1"/>
            <p:extLst/>
          </p:nvPr>
        </p:nvGraphicFramePr>
        <p:xfrm>
          <a:off x="1998134" y="2453218"/>
          <a:ext cx="7194551" cy="1657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70" name="Equation" r:id="rId4" imgW="2921000" imgH="673100" progId="Equation.3">
                  <p:embed/>
                </p:oleObj>
              </mc:Choice>
              <mc:Fallback>
                <p:oleObj name="Equation" r:id="rId4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8134" y="2453218"/>
                        <a:ext cx="7194551" cy="165734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ine Callout 1 4"/>
          <p:cNvSpPr>
            <a:spLocks/>
          </p:cNvSpPr>
          <p:nvPr/>
        </p:nvSpPr>
        <p:spPr bwMode="auto">
          <a:xfrm>
            <a:off x="2429303" y="1655998"/>
            <a:ext cx="1857560" cy="502766"/>
          </a:xfrm>
          <a:prstGeom prst="borderCallout1">
            <a:avLst>
              <a:gd name="adj1" fmla="val 104463"/>
              <a:gd name="adj2" fmla="val 51190"/>
              <a:gd name="adj3" fmla="val 204176"/>
              <a:gd name="adj4" fmla="val 7493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Dot product</a:t>
            </a:r>
          </a:p>
        </p:txBody>
      </p:sp>
      <p:sp>
        <p:nvSpPr>
          <p:cNvPr id="54286" name="Line Callout 2 5"/>
          <p:cNvSpPr>
            <a:spLocks/>
          </p:cNvSpPr>
          <p:nvPr/>
        </p:nvSpPr>
        <p:spPr bwMode="auto">
          <a:xfrm>
            <a:off x="5486402" y="1653618"/>
            <a:ext cx="1855829" cy="502766"/>
          </a:xfrm>
          <a:prstGeom prst="borderCallout2">
            <a:avLst>
              <a:gd name="adj1" fmla="val 97319"/>
              <a:gd name="adj2" fmla="val 8153"/>
              <a:gd name="adj3" fmla="val 159227"/>
              <a:gd name="adj4" fmla="val 7509"/>
              <a:gd name="adj5" fmla="val 192211"/>
              <a:gd name="adj6" fmla="val -678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Unit vectors</a:t>
            </a:r>
          </a:p>
        </p:txBody>
      </p:sp>
      <p:cxnSp>
        <p:nvCxnSpPr>
          <p:cNvPr id="54287" name="Straight Connector 7"/>
          <p:cNvCxnSpPr>
            <a:cxnSpLocks noChangeShapeType="1"/>
          </p:cNvCxnSpPr>
          <p:nvPr/>
        </p:nvCxnSpPr>
        <p:spPr bwMode="auto">
          <a:xfrm flipH="1">
            <a:off x="5892800" y="2134395"/>
            <a:ext cx="407461" cy="58340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cxn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406400" y="4485721"/>
            <a:ext cx="11480800" cy="1774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i="1" dirty="0" smtClean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sz="3733" dirty="0">
                <a:latin typeface="Calibri (Body)"/>
                <a:cs typeface="Calibri (Body)"/>
              </a:rPr>
              <a:t>Cos(</a:t>
            </a:r>
            <a:r>
              <a:rPr lang="en-US" sz="3733" i="1" dirty="0" err="1">
                <a:latin typeface="Calibri (Body)"/>
                <a:cs typeface="Calibri (Body)"/>
              </a:rPr>
              <a:t>v,w</a:t>
            </a:r>
            <a:r>
              <a:rPr lang="en-US" sz="3733" dirty="0">
                <a:latin typeface="Calibri (Body)"/>
                <a:cs typeface="Calibri (Body)"/>
              </a:rPr>
              <a:t>) is the cosine similarity of </a:t>
            </a:r>
            <a:r>
              <a:rPr lang="en-US" sz="3733" i="1" dirty="0">
                <a:latin typeface="Calibri (Body)"/>
                <a:cs typeface="Calibri (Body)"/>
              </a:rPr>
              <a:t>v</a:t>
            </a:r>
            <a:r>
              <a:rPr lang="en-US" sz="3733" dirty="0">
                <a:latin typeface="Calibri (Body)"/>
                <a:cs typeface="Calibri (Body)"/>
              </a:rPr>
              <a:t> and </a:t>
            </a:r>
            <a:r>
              <a:rPr lang="en-US" sz="3733" i="1" dirty="0">
                <a:latin typeface="Calibri (Body)"/>
                <a:cs typeface="Calibri (Body)"/>
              </a:rPr>
              <a:t>w</a:t>
            </a:r>
            <a:endParaRPr lang="en-US" sz="24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7037431" y="5763156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8298337" y="5744019"/>
            <a:ext cx="304800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798820" y="5742431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361894" y="5744019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10160002" y="-74551"/>
            <a:ext cx="1037463" cy="420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133">
                <a:solidFill>
                  <a:srgbClr val="FBFCFF"/>
                </a:solidFill>
              </a:rPr>
              <a:t>Sec. 6.3</a:t>
            </a:r>
          </a:p>
        </p:txBody>
      </p:sp>
    </p:spTree>
    <p:extLst>
      <p:ext uri="{BB962C8B-B14F-4D97-AF65-F5344CB8AC3E}">
        <p14:creationId xmlns:p14="http://schemas.microsoft.com/office/powerpoint/2010/main" val="189979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428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as a similarity 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7112000" cy="4445000"/>
          </a:xfrm>
        </p:spPr>
        <p:txBody>
          <a:bodyPr/>
          <a:lstStyle/>
          <a:p>
            <a:r>
              <a:rPr lang="en-US" dirty="0" smtClean="0"/>
              <a:t>-1: vectors point in opposite directions </a:t>
            </a:r>
          </a:p>
          <a:p>
            <a:r>
              <a:rPr lang="en-US" dirty="0" smtClean="0"/>
              <a:t>+1:  vectors </a:t>
            </a:r>
            <a:r>
              <a:rPr lang="en-US" dirty="0"/>
              <a:t>point in </a:t>
            </a:r>
            <a:r>
              <a:rPr lang="en-US" dirty="0" smtClean="0"/>
              <a:t>same directions</a:t>
            </a:r>
            <a:endParaRPr lang="en-US" dirty="0"/>
          </a:p>
          <a:p>
            <a:r>
              <a:rPr lang="en-US" dirty="0" smtClean="0"/>
              <a:t>0: vectors are orthogonal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Raw frequency or PPMI are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16666" b="16666"/>
          <a:stretch>
            <a:fillRect/>
          </a:stretch>
        </p:blipFill>
        <p:spPr bwMode="auto">
          <a:xfrm>
            <a:off x="7467600" y="1397000"/>
            <a:ext cx="4724401" cy="314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34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6197600" y="279400"/>
          <a:ext cx="58928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  <a:gridCol w="17272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computer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4800" y="2413000"/>
            <a:ext cx="11887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apricot,information</a:t>
            </a:r>
            <a:r>
              <a:rPr lang="en-US" sz="2400" dirty="0"/>
              <a:t>) = 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digital,information</a:t>
            </a:r>
            <a:r>
              <a:rPr lang="en-US" sz="2400" dirty="0"/>
              <a:t>) =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apricot,digital</a:t>
            </a:r>
            <a:r>
              <a:rPr lang="en-US" sz="2400" dirty="0"/>
              <a:t>) =</a:t>
            </a:r>
          </a:p>
          <a:p>
            <a:endParaRPr lang="en-US" sz="2400" dirty="0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406401" y="1295401"/>
          <a:ext cx="5559007" cy="1280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5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1" y="1295401"/>
                        <a:ext cx="5559007" cy="128058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7213600" y="4282808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6" name="Equation" r:id="rId5" imgW="673100" imgH="215900" progId="Equation.3">
                  <p:embed/>
                </p:oleObj>
              </mc:Choice>
              <mc:Fallback>
                <p:oleObj name="Equation" r:id="rId5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13600" y="4282808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7315200" y="3119235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7" name="Equation" r:id="rId7" imgW="673100" imgH="215900" progId="Equation.3">
                  <p:embed/>
                </p:oleObj>
              </mc:Choice>
              <mc:Fallback>
                <p:oleObj name="Equation" r:id="rId7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5200" y="3119235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096001" y="5809659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8" name="Equation" r:id="rId8" imgW="622300" imgH="215900" progId="Equation.3">
                  <p:embed/>
                </p:oleObj>
              </mc:Choice>
              <mc:Fallback>
                <p:oleObj name="Equation" r:id="rId8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96001" y="5809659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5804282" y="4282808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9" name="Equation" r:id="rId10" imgW="622300" imgH="215900" progId="Equation.3">
                  <p:embed/>
                </p:oleObj>
              </mc:Choice>
              <mc:Fallback>
                <p:oleObj name="Equation" r:id="rId10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04282" y="4282808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197600" y="38354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0" name="Equation" r:id="rId11" imgW="927100" imgH="393700" progId="Equation.3">
                  <p:embed/>
                </p:oleObj>
              </mc:Choice>
              <mc:Fallback>
                <p:oleObj name="Equation" r:id="rId11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97600" y="38354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5181600" y="52578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1" name="Equation" r:id="rId13" imgW="927100" imgH="393700" progId="Equation.3">
                  <p:embed/>
                </p:oleObj>
              </mc:Choice>
              <mc:Fallback>
                <p:oleObj name="Equation" r:id="rId13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81600" y="52578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8839200" y="3937001"/>
          <a:ext cx="2000397" cy="880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2" name="Equation" r:id="rId15" imgW="952500" imgH="419100" progId="Equation.3">
                  <p:embed/>
                </p:oleObj>
              </mc:Choice>
              <mc:Fallback>
                <p:oleObj name="Equation" r:id="rId15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839200" y="3937001"/>
                        <a:ext cx="2000397" cy="880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8128000" y="5461000"/>
          <a:ext cx="506728" cy="34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3" name="Equation" r:id="rId17" imgW="241300" imgH="165100" progId="Equation.3">
                  <p:embed/>
                </p:oleObj>
              </mc:Choice>
              <mc:Fallback>
                <p:oleObj name="Equation" r:id="rId17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128000" y="5461000"/>
                        <a:ext cx="506728" cy="346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6648257" y="2629554"/>
            <a:ext cx="1734773" cy="405642"/>
            <a:chOff x="7432424" y="4508263"/>
            <a:chExt cx="1301080" cy="30423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7584260" y="4508263"/>
                  <a:ext cx="98310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charset="0"/>
                          </a:rPr>
                          <m:t>2+0+0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84260" y="4508263"/>
                  <a:ext cx="989053" cy="276999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5556" r="-5556"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/>
            <p:cNvCxnSpPr/>
            <p:nvPr/>
          </p:nvCxnSpPr>
          <p:spPr bwMode="auto">
            <a:xfrm>
              <a:off x="7432424" y="4812494"/>
              <a:ext cx="1301080" cy="0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4</m:t>
                              </m:r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38</m:t>
                              </m:r>
                            </m:e>
                          </m:rad>
                        </m:den>
                      </m:f>
                      <m:r>
                        <a:rPr lang="en-US" sz="2400">
                          <a:latin typeface="Cambria Math" charset="0"/>
                        </a:rPr>
                        <m:t>= .</m:t>
                      </m:r>
                      <m:r>
                        <a:rPr lang="en-US" sz="2400" b="0" i="0" smtClean="0">
                          <a:latin typeface="Cambria Math" charset="0"/>
                        </a:rPr>
                        <m:t>16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81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/>
      <p:bldP spid="2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975" y="239661"/>
            <a:ext cx="9956800" cy="990600"/>
          </a:xfrm>
        </p:spPr>
        <p:txBody>
          <a:bodyPr/>
          <a:lstStyle/>
          <a:p>
            <a:r>
              <a:rPr lang="en-US" dirty="0" smtClean="0"/>
              <a:t>Visualizing vectors and angles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0" y="1905000"/>
            <a:ext cx="8060267" cy="470991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/>
          </p:nvPr>
        </p:nvGraphicFramePr>
        <p:xfrm>
          <a:off x="7315200" y="1498600"/>
          <a:ext cx="41656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03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1" y="584200"/>
            <a:ext cx="5338916" cy="2133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Clustering vectors to visualize similarity in co-occurrence matrices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816" y="248162"/>
            <a:ext cx="4821185" cy="604284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620000" y="6343446"/>
            <a:ext cx="2549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Rohde et al. (2006)</a:t>
            </a:r>
          </a:p>
        </p:txBody>
      </p:sp>
    </p:spTree>
    <p:extLst>
      <p:ext uri="{BB962C8B-B14F-4D97-AF65-F5344CB8AC3E}">
        <p14:creationId xmlns:p14="http://schemas.microsoft.com/office/powerpoint/2010/main" val="74065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possible similarity </a:t>
            </a:r>
            <a:r>
              <a:rPr lang="en-US" dirty="0"/>
              <a:t>measures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1860" name="Picture 4" descr="sim"/>
          <p:cNvPicPr>
            <a:picLocks noChangeAspect="1" noChangeArrowheads="1"/>
          </p:cNvPicPr>
          <p:nvPr/>
        </p:nvPicPr>
        <p:blipFill rotWithShape="1">
          <a:blip r:embed="rId2"/>
          <a:srcRect b="14892"/>
          <a:stretch/>
        </p:blipFill>
        <p:spPr bwMode="auto">
          <a:xfrm>
            <a:off x="508000" y="1905000"/>
            <a:ext cx="9059333" cy="3836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5634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 Q 2c-d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5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Embeddings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inspired by neural language models: skip-grams and CBOW</a:t>
            </a:r>
          </a:p>
        </p:txBody>
      </p:sp>
    </p:spTree>
    <p:extLst>
      <p:ext uri="{BB962C8B-B14F-4D97-AF65-F5344CB8AC3E}">
        <p14:creationId xmlns:p14="http://schemas.microsoft.com/office/powerpoint/2010/main" val="5177908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261040"/>
            <a:ext cx="7528560" cy="56095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J&amp;M v3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13621" y="399585"/>
            <a:ext cx="415184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Feed-Forward </a:t>
            </a:r>
          </a:p>
          <a:p>
            <a:r>
              <a:rPr lang="en-US" sz="3200" dirty="0" smtClean="0"/>
              <a:t>Neural Language Model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02880" y="2527188"/>
            <a:ext cx="418390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We characterized words</a:t>
            </a:r>
          </a:p>
          <a:p>
            <a:r>
              <a:rPr lang="en-US" sz="3200" dirty="0" smtClean="0"/>
              <a:t>as "feature" vectors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02880" y="3912643"/>
            <a:ext cx="4442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Built to predict next word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71664" y="4805655"/>
            <a:ext cx="240065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Let's use that</a:t>
            </a:r>
          </a:p>
          <a:p>
            <a:r>
              <a:rPr lang="en-US" sz="3200" dirty="0" smtClean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25268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355600"/>
            <a:ext cx="9956800" cy="1651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Distributional models of </a:t>
            </a:r>
            <a:r>
              <a:rPr lang="en-US" dirty="0"/>
              <a:t>meaning</a:t>
            </a:r>
            <a:br>
              <a:rPr lang="en-US" dirty="0"/>
            </a:br>
            <a:r>
              <a:rPr lang="en-US" dirty="0" smtClean="0"/>
              <a:t>= vector-space </a:t>
            </a:r>
            <a:r>
              <a:rPr lang="en-US" dirty="0"/>
              <a:t>models of </a:t>
            </a:r>
            <a:r>
              <a:rPr lang="en-US"/>
              <a:t>meaning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= vector </a:t>
            </a:r>
            <a:r>
              <a:rPr lang="en-US" dirty="0" smtClean="0"/>
              <a:t>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2133600"/>
            <a:ext cx="11176000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Intuitions</a:t>
            </a:r>
            <a:r>
              <a:rPr lang="en-US" dirty="0" smtClean="0"/>
              <a:t>:  </a:t>
            </a:r>
            <a:r>
              <a:rPr lang="en-US" dirty="0" err="1" smtClean="0"/>
              <a:t>Zellig</a:t>
            </a:r>
            <a:r>
              <a:rPr lang="en-US" dirty="0" smtClean="0"/>
              <a:t> </a:t>
            </a:r>
            <a:r>
              <a:rPr lang="en-US" dirty="0"/>
              <a:t>Harris (1954</a:t>
            </a:r>
            <a:r>
              <a:rPr lang="en-US" dirty="0" smtClean="0"/>
              <a:t>):</a:t>
            </a:r>
          </a:p>
          <a:p>
            <a:pPr lvl="1"/>
            <a:r>
              <a:rPr lang="en-US" sz="3200" dirty="0"/>
              <a:t>“oculist and eye-doctor … occur in almost the same environments”</a:t>
            </a:r>
          </a:p>
          <a:p>
            <a:pPr lvl="1"/>
            <a:r>
              <a:rPr lang="en-US" sz="3200" dirty="0"/>
              <a:t>“If A and B have almost identical environments we say that they are synonyms.”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Firth (1957): </a:t>
            </a:r>
            <a:endParaRPr lang="en-US" dirty="0" smtClean="0"/>
          </a:p>
          <a:p>
            <a:pPr lvl="1"/>
            <a:r>
              <a:rPr lang="en-US" sz="3200" dirty="0"/>
              <a:t>“You shall know a word by the company it keeps!”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5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Prediction-based models:</a:t>
            </a:r>
            <a:br>
              <a:rPr lang="en-US" dirty="0" smtClean="0"/>
            </a:br>
            <a:r>
              <a:rPr lang="en-US" dirty="0" smtClean="0"/>
              <a:t>An alternative way to get dense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689" y="1828800"/>
            <a:ext cx="11379200" cy="4343400"/>
          </a:xfrm>
        </p:spPr>
        <p:txBody>
          <a:bodyPr/>
          <a:lstStyle/>
          <a:p>
            <a:r>
              <a:rPr lang="en-US" b="1" dirty="0"/>
              <a:t>Skip-gram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2013a)  </a:t>
            </a:r>
            <a:r>
              <a:rPr lang="en-US" b="1" dirty="0"/>
              <a:t>CBOW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 smtClean="0"/>
              <a:t>Learn </a:t>
            </a:r>
            <a:r>
              <a:rPr lang="en-US" dirty="0" err="1" smtClean="0"/>
              <a:t>embeddings</a:t>
            </a:r>
            <a:r>
              <a:rPr lang="en-US" dirty="0" smtClean="0"/>
              <a:t> as part </a:t>
            </a:r>
            <a:r>
              <a:rPr lang="en-US" dirty="0"/>
              <a:t>of the process of word </a:t>
            </a:r>
            <a:r>
              <a:rPr lang="en-US" dirty="0" smtClean="0"/>
              <a:t>prediction.</a:t>
            </a:r>
          </a:p>
          <a:p>
            <a:r>
              <a:rPr lang="en-US" dirty="0" smtClean="0"/>
              <a:t>Train a neural </a:t>
            </a:r>
            <a:r>
              <a:rPr lang="en-US" dirty="0"/>
              <a:t>network to predict neighboring </a:t>
            </a:r>
            <a:r>
              <a:rPr lang="en-US" dirty="0" smtClean="0"/>
              <a:t>words</a:t>
            </a:r>
          </a:p>
          <a:p>
            <a:pPr marL="914377" lvl="2" indent="-457189"/>
            <a:r>
              <a:rPr lang="en-US" dirty="0"/>
              <a:t>Inspired by </a:t>
            </a:r>
            <a:r>
              <a:rPr lang="en-US" b="1" dirty="0"/>
              <a:t>neural net language </a:t>
            </a:r>
            <a:r>
              <a:rPr lang="en-US" b="1" dirty="0" smtClean="0"/>
              <a:t>models</a:t>
            </a:r>
            <a:r>
              <a:rPr lang="en-US" dirty="0" smtClean="0"/>
              <a:t>.</a:t>
            </a:r>
            <a:endParaRPr lang="en-US" dirty="0"/>
          </a:p>
          <a:p>
            <a:pPr marL="914377" lvl="2" indent="-457189"/>
            <a:r>
              <a:rPr lang="en-US" dirty="0" smtClean="0"/>
              <a:t>In so doing, learn </a:t>
            </a:r>
            <a:r>
              <a:rPr lang="en-US" dirty="0"/>
              <a:t>dense </a:t>
            </a:r>
            <a:r>
              <a:rPr lang="en-US" dirty="0" err="1"/>
              <a:t>embeddings</a:t>
            </a:r>
            <a:r>
              <a:rPr lang="en-US" dirty="0"/>
              <a:t> for the words in the training corpus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Advantages:</a:t>
            </a:r>
          </a:p>
          <a:p>
            <a:pPr lvl="1"/>
            <a:r>
              <a:rPr lang="en-US" dirty="0" smtClean="0"/>
              <a:t>Fast, easy to train</a:t>
            </a:r>
          </a:p>
          <a:p>
            <a:pPr lvl="1"/>
            <a:r>
              <a:rPr lang="en-US" dirty="0" smtClean="0"/>
              <a:t>Available online in the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word2vec</a:t>
            </a:r>
            <a:r>
              <a:rPr lang="en-US" dirty="0" smtClean="0"/>
              <a:t> package</a:t>
            </a:r>
          </a:p>
          <a:p>
            <a:pPr lvl="1"/>
            <a:r>
              <a:rPr lang="en-US" dirty="0" smtClean="0"/>
              <a:t>Including sets of </a:t>
            </a:r>
            <a:r>
              <a:rPr lang="en-US" dirty="0" err="1" smtClean="0"/>
              <a:t>pretrained</a:t>
            </a:r>
            <a:r>
              <a:rPr lang="en-US" dirty="0" smtClean="0"/>
              <a:t> </a:t>
            </a:r>
            <a:r>
              <a:rPr lang="en-US" dirty="0" err="1" smtClean="0"/>
              <a:t>embeddings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4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748" t="8357" r="27380" b="9139"/>
          <a:stretch/>
        </p:blipFill>
        <p:spPr>
          <a:xfrm>
            <a:off x="2812473" y="318653"/>
            <a:ext cx="6954838" cy="6119813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rot="11322364">
            <a:off x="8839200" y="263236"/>
            <a:ext cx="1122218" cy="1219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39346" y="2687782"/>
            <a:ext cx="3227966" cy="3750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72137" y="1334355"/>
            <a:ext cx="6895173" cy="1353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29490" y="2784764"/>
            <a:ext cx="2189019" cy="415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9489" y="2503116"/>
            <a:ext cx="204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what we care about</a:t>
            </a:r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5292436" y="900545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888110" y="833882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224508" y="900545"/>
            <a:ext cx="1603202" cy="180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diagram on its side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83355" y="6017567"/>
            <a:ext cx="2225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 nonlinearity!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063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Predict each neighboring word </a:t>
            </a:r>
          </a:p>
          <a:p>
            <a:pPr lvl="1"/>
            <a:r>
              <a:rPr lang="en-US" sz="3200" dirty="0"/>
              <a:t>in a context window of 2</a:t>
            </a:r>
            <a:r>
              <a:rPr lang="en-US" sz="3200" i="1" dirty="0"/>
              <a:t>C </a:t>
            </a:r>
            <a:r>
              <a:rPr lang="en-US" sz="3200" dirty="0"/>
              <a:t>words </a:t>
            </a:r>
          </a:p>
          <a:p>
            <a:pPr lvl="1"/>
            <a:r>
              <a:rPr lang="en-US" sz="3200" dirty="0"/>
              <a:t>from the current word. </a:t>
            </a:r>
          </a:p>
          <a:p>
            <a:r>
              <a:rPr lang="en-US" sz="3733" dirty="0"/>
              <a:t>So for C=2, we are given word </a:t>
            </a:r>
            <a:r>
              <a:rPr lang="en-US" sz="3733" dirty="0" err="1"/>
              <a:t>w</a:t>
            </a:r>
            <a:r>
              <a:rPr lang="en-US" sz="5867" baseline="-25000" dirty="0" err="1"/>
              <a:t>t</a:t>
            </a:r>
            <a:r>
              <a:rPr lang="en-US" sz="3733" dirty="0"/>
              <a:t> and predicting these 4 words: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1" y="5156200"/>
            <a:ext cx="5050972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8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38" y="1347355"/>
            <a:ext cx="8447085" cy="527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1357" y="3160642"/>
            <a:ext cx="9501808" cy="4134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51676" y="4143941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62203" y="5325078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7518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Skip-grams learn 2 </a:t>
            </a:r>
            <a:r>
              <a:rPr lang="en-US" dirty="0" err="1" smtClean="0"/>
              <a:t>embeddings</a:t>
            </a:r>
            <a:r>
              <a:rPr lang="en-US" dirty="0" smtClean="0"/>
              <a:t> for each 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8128000" cy="444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input </a:t>
            </a:r>
            <a:r>
              <a:rPr lang="en-US" b="1" dirty="0"/>
              <a:t>embedding </a:t>
            </a:r>
            <a:r>
              <a:rPr lang="en-US" i="1" dirty="0" smtClean="0"/>
              <a:t>v, </a:t>
            </a:r>
            <a:r>
              <a:rPr lang="en-US" dirty="0" smtClean="0"/>
              <a:t>in the input matrix </a:t>
            </a:r>
            <a:r>
              <a:rPr lang="en-US" i="1" dirty="0" smtClean="0"/>
              <a:t>W</a:t>
            </a:r>
          </a:p>
          <a:p>
            <a:r>
              <a:rPr lang="en-US" dirty="0"/>
              <a:t>Column </a:t>
            </a:r>
            <a:r>
              <a:rPr lang="en-US" i="1" dirty="0" err="1"/>
              <a:t>i</a:t>
            </a:r>
            <a:r>
              <a:rPr lang="en-US" dirty="0"/>
              <a:t> of the input matrix </a:t>
            </a:r>
            <a:r>
              <a:rPr lang="en-US" i="1" dirty="0"/>
              <a:t>W </a:t>
            </a:r>
            <a:r>
              <a:rPr lang="en-US" dirty="0"/>
              <a:t>is the 1×</a:t>
            </a:r>
            <a:r>
              <a:rPr lang="en-US" i="1" dirty="0"/>
              <a:t>d </a:t>
            </a:r>
            <a:r>
              <a:rPr lang="en-US" dirty="0"/>
              <a:t>embedding </a:t>
            </a:r>
            <a:r>
              <a:rPr lang="en-US" i="1" dirty="0"/>
              <a:t>v</a:t>
            </a:r>
            <a:r>
              <a:rPr lang="en-US" sz="4800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 </a:t>
            </a:r>
            <a:endParaRPr lang="en-US" dirty="0" smtClean="0"/>
          </a:p>
          <a:p>
            <a:endParaRPr lang="en-US" i="1" dirty="0" smtClean="0"/>
          </a:p>
          <a:p>
            <a:pPr marL="0" indent="0">
              <a:buNone/>
            </a:pPr>
            <a:r>
              <a:rPr lang="en-US" b="1" dirty="0" smtClean="0"/>
              <a:t>output </a:t>
            </a:r>
            <a:r>
              <a:rPr lang="en-US" b="1" dirty="0"/>
              <a:t>embedding </a:t>
            </a:r>
            <a:r>
              <a:rPr lang="en-US" i="1" dirty="0" smtClean="0"/>
              <a:t>v</a:t>
            </a:r>
            <a:r>
              <a:rPr lang="en-US" dirty="0" smtClean="0"/>
              <a:t>′, in output matrix C</a:t>
            </a:r>
          </a:p>
          <a:p>
            <a:r>
              <a:rPr lang="en-US" dirty="0" smtClean="0"/>
              <a:t>Row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of the output matrix </a:t>
            </a:r>
            <a:r>
              <a:rPr lang="en-US" i="1" dirty="0"/>
              <a:t>C</a:t>
            </a:r>
            <a:r>
              <a:rPr lang="en-US" dirty="0" smtClean="0"/>
              <a:t> is </a:t>
            </a:r>
            <a:r>
              <a:rPr lang="en-US" dirty="0"/>
              <a:t>a </a:t>
            </a:r>
            <a:r>
              <a:rPr lang="en-US" i="1" dirty="0"/>
              <a:t>d </a:t>
            </a:r>
            <a:r>
              <a:rPr lang="en-US" dirty="0"/>
              <a:t>× 1 vector embedding </a:t>
            </a:r>
            <a:r>
              <a:rPr lang="en-US" i="1" dirty="0" err="1"/>
              <a:t>v</a:t>
            </a:r>
            <a:r>
              <a:rPr lang="en-US" dirty="0" err="1"/>
              <a:t>′</a:t>
            </a:r>
            <a:r>
              <a:rPr lang="en-US" sz="4800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</a:t>
            </a:r>
            <a:r>
              <a:rPr lang="en-US" dirty="0" smtClean="0"/>
              <a:t>vocabulary.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72" y="25400"/>
            <a:ext cx="283723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96494" y="3085110"/>
            <a:ext cx="37542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/>
              <a:t>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12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Walking through corpus pointing </a:t>
            </a:r>
            <a:r>
              <a:rPr lang="en-US" dirty="0"/>
              <a:t>at </a:t>
            </a:r>
            <a:r>
              <a:rPr lang="en-US" dirty="0" smtClean="0"/>
              <a:t>word </a:t>
            </a:r>
            <a:r>
              <a:rPr lang="en-US" i="1" dirty="0"/>
              <a:t>w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), whose index in the vocabulary is </a:t>
            </a:r>
            <a:r>
              <a:rPr lang="en-US" i="1" dirty="0"/>
              <a:t>j</a:t>
            </a:r>
            <a:r>
              <a:rPr lang="en-US" dirty="0"/>
              <a:t>, so we’ll call it </a:t>
            </a:r>
            <a:r>
              <a:rPr lang="en-US" i="1" dirty="0" err="1" smtClean="0"/>
              <a:t>w</a:t>
            </a:r>
            <a:r>
              <a:rPr lang="en-US" sz="5333" i="1" baseline="-25000" dirty="0" err="1"/>
              <a:t>j</a:t>
            </a:r>
            <a:r>
              <a:rPr lang="en-US" i="1" dirty="0" smtClean="0"/>
              <a:t> </a:t>
            </a:r>
            <a:r>
              <a:rPr lang="en-US" dirty="0"/>
              <a:t>(1 &lt; </a:t>
            </a:r>
            <a:r>
              <a:rPr lang="en-US" i="1" dirty="0"/>
              <a:t>j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</a:t>
            </a:r>
            <a:endParaRPr lang="en-US" dirty="0" smtClean="0"/>
          </a:p>
          <a:p>
            <a:r>
              <a:rPr lang="en-US" dirty="0" smtClean="0"/>
              <a:t>Let’s predict </a:t>
            </a:r>
            <a:r>
              <a:rPr lang="en-US" i="1" dirty="0" smtClean="0"/>
              <a:t>w</a:t>
            </a:r>
            <a:r>
              <a:rPr lang="en-US" dirty="0" smtClean="0"/>
              <a:t>(</a:t>
            </a:r>
            <a:r>
              <a:rPr lang="en-US" i="1" dirty="0" smtClean="0"/>
              <a:t>t</a:t>
            </a:r>
            <a:r>
              <a:rPr lang="en-US" dirty="0" smtClean="0"/>
              <a:t>+1</a:t>
            </a:r>
            <a:r>
              <a:rPr lang="en-US" dirty="0"/>
              <a:t>) , whose index in the vocabulary is </a:t>
            </a:r>
            <a:r>
              <a:rPr lang="en-US" i="1" dirty="0"/>
              <a:t>k </a:t>
            </a:r>
            <a:r>
              <a:rPr lang="en-US" dirty="0"/>
              <a:t>(1 &lt; </a:t>
            </a:r>
            <a:r>
              <a:rPr lang="en-US" i="1" dirty="0"/>
              <a:t>k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Hence our task is to compute 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w</a:t>
            </a:r>
            <a:r>
              <a:rPr lang="en-US" sz="4800" i="1" baseline="-25000" dirty="0" err="1"/>
              <a:t>k</a:t>
            </a:r>
            <a:r>
              <a:rPr lang="en-US" dirty="0" err="1"/>
              <a:t>|</a:t>
            </a:r>
            <a:r>
              <a:rPr lang="en-US" i="1" dirty="0" err="1"/>
              <a:t>w</a:t>
            </a:r>
            <a:r>
              <a:rPr lang="en-US" sz="4800" i="1" baseline="-25000" dirty="0" err="1"/>
              <a:t>j</a:t>
            </a:r>
            <a:r>
              <a:rPr lang="en-US" dirty="0"/>
              <a:t>). 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261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Intuition: similarity as dot-product</a:t>
            </a:r>
            <a:br>
              <a:rPr lang="en-US" dirty="0" smtClean="0"/>
            </a:br>
            <a:r>
              <a:rPr lang="en-US" dirty="0" smtClean="0"/>
              <a:t>between a target vector and context vector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136" y="1803400"/>
            <a:ext cx="8585728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8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Similarity is computed from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Remember: two vectors are similar if they have a high dot product</a:t>
            </a:r>
          </a:p>
          <a:p>
            <a:pPr lvl="1"/>
            <a:r>
              <a:rPr lang="en-US" sz="3200" dirty="0"/>
              <a:t>Cosine is just a normalized dot product</a:t>
            </a:r>
          </a:p>
          <a:p>
            <a:r>
              <a:rPr lang="en-US" sz="3733" dirty="0"/>
              <a:t>So:</a:t>
            </a:r>
          </a:p>
          <a:p>
            <a:pPr lvl="1"/>
            <a:r>
              <a:rPr lang="en-US" sz="3200" dirty="0"/>
              <a:t>Similarity(</a:t>
            </a:r>
            <a:r>
              <a:rPr lang="en-US" sz="3200" dirty="0" err="1"/>
              <a:t>j,k</a:t>
            </a:r>
            <a:r>
              <a:rPr lang="en-US" sz="3200" dirty="0"/>
              <a:t>)  ∝ </a:t>
            </a:r>
            <a:r>
              <a:rPr lang="en-US" sz="3200" dirty="0" err="1" smtClean="0"/>
              <a:t>v'</a:t>
            </a:r>
            <a:r>
              <a:rPr lang="en-US" sz="4267" baseline="-25000" dirty="0" err="1" smtClean="0"/>
              <a:t>k</a:t>
            </a:r>
            <a:r>
              <a:rPr lang="en-US" sz="4267" baseline="-25000" dirty="0" smtClean="0"/>
              <a:t> </a:t>
            </a:r>
            <a:r>
              <a:rPr lang="en-US" sz="3200" dirty="0"/>
              <a:t>∙ </a:t>
            </a:r>
            <a:r>
              <a:rPr lang="en-US" sz="3200" dirty="0" err="1"/>
              <a:t>v</a:t>
            </a:r>
            <a:r>
              <a:rPr lang="en-US" sz="4267" baseline="-25000" dirty="0" err="1"/>
              <a:t>j</a:t>
            </a:r>
            <a:endParaRPr lang="en-US" sz="4267" baseline="-25000" dirty="0"/>
          </a:p>
          <a:p>
            <a:r>
              <a:rPr lang="en-US" sz="3733" dirty="0"/>
              <a:t>We’ll need to normalize to get a probability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0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Turning dot products into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Similarity(</a:t>
            </a:r>
            <a:r>
              <a:rPr lang="en-US" sz="4800" dirty="0" err="1">
                <a:latin typeface="Times New Roman" charset="0"/>
                <a:ea typeface="Times New Roman" charset="0"/>
                <a:cs typeface="Times New Roman" charset="0"/>
              </a:rPr>
              <a:t>j,k</a:t>
            </a:r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) = </a:t>
            </a:r>
            <a:r>
              <a:rPr lang="en-US" sz="4800" i="1" dirty="0" err="1" smtClean="0">
                <a:latin typeface="Times New Roman" charset="0"/>
                <a:ea typeface="Times New Roman" charset="0"/>
                <a:cs typeface="Times New Roman" charset="0"/>
              </a:rPr>
              <a:t>v'</a:t>
            </a:r>
            <a:r>
              <a:rPr lang="en-US" sz="5867" i="1" baseline="-25000" dirty="0" err="1" smtClean="0">
                <a:latin typeface="Times New Roman" charset="0"/>
                <a:ea typeface="Times New Roman" charset="0"/>
                <a:cs typeface="Times New Roman" charset="0"/>
              </a:rPr>
              <a:t>k</a:t>
            </a:r>
            <a:r>
              <a:rPr lang="en-US" sz="5867" i="1" baseline="-25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4800" i="1" dirty="0">
                <a:latin typeface="Times New Roman" charset="0"/>
                <a:ea typeface="Times New Roman" charset="0"/>
                <a:cs typeface="Times New Roman" charset="0"/>
              </a:rPr>
              <a:t>∙ </a:t>
            </a:r>
            <a:r>
              <a:rPr lang="en-US" sz="4800" i="1" dirty="0" err="1"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sz="5867" i="1" baseline="-25000" dirty="0" err="1">
                <a:latin typeface="Times New Roman" charset="0"/>
                <a:ea typeface="Times New Roman" charset="0"/>
                <a:cs typeface="Times New Roman" charset="0"/>
              </a:rPr>
              <a:t>j</a:t>
            </a:r>
            <a:endParaRPr lang="en-US" sz="5867" i="1" baseline="-250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5867" baseline="-25000" dirty="0"/>
          </a:p>
          <a:p>
            <a:r>
              <a:rPr lang="en-US" sz="4800" dirty="0"/>
              <a:t>We use </a:t>
            </a:r>
            <a:r>
              <a:rPr lang="en-US" sz="4800" dirty="0" err="1"/>
              <a:t>softmax</a:t>
            </a:r>
            <a:r>
              <a:rPr lang="en-US" sz="4800" dirty="0"/>
              <a:t> to turn into probabilities</a:t>
            </a:r>
          </a:p>
          <a:p>
            <a:endParaRPr lang="en-US" sz="5867" baseline="-25000" dirty="0"/>
          </a:p>
          <a:p>
            <a:endParaRPr lang="en-US" sz="4800" baseline="-25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48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mr-IN" sz="48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4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Sup>
                                <m:sSubSupPr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mr-IN" sz="48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48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∈|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𝑉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|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mr-IN" sz="48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sSubSup>
                                    <m:sSubSup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∙</m:t>
                                  </m:r>
                                  <m:sSub>
                                    <m:sSubPr>
                                      <m:ctrlP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554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Single Corner Rectangle 1"/>
          <p:cNvSpPr/>
          <p:nvPr/>
        </p:nvSpPr>
        <p:spPr bwMode="auto">
          <a:xfrm>
            <a:off x="1374589" y="2208605"/>
            <a:ext cx="5833036" cy="1427480"/>
          </a:xfrm>
          <a:prstGeom prst="snip1Rect">
            <a:avLst/>
          </a:prstGeom>
          <a:solidFill>
            <a:srgbClr val="D5AE4C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0137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 smtClean="0"/>
              <a:t>Intuition of distributional word </a:t>
            </a:r>
            <a:r>
              <a:rPr lang="en-US" dirty="0"/>
              <a:t>similarity</a:t>
            </a:r>
          </a:p>
        </p:txBody>
      </p:sp>
      <p:sp>
        <p:nvSpPr>
          <p:cNvPr id="101379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304800" y="1803400"/>
            <a:ext cx="9652000" cy="4673600"/>
          </a:xfrm>
        </p:spPr>
        <p:txBody>
          <a:bodyPr/>
          <a:lstStyle/>
          <a:p>
            <a:r>
              <a:rPr lang="en-US" dirty="0" err="1"/>
              <a:t>Nida</a:t>
            </a:r>
            <a:r>
              <a:rPr lang="en-US" dirty="0"/>
              <a:t> example: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A bottle of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is on the table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Everybody likes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endParaRPr lang="en-US" dirty="0">
              <a:latin typeface="Courier"/>
              <a:cs typeface="Courier"/>
            </a:endParaRPr>
          </a:p>
          <a:p>
            <a:pPr marL="1066773" lvl="2" indent="0">
              <a:buNone/>
            </a:pP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makes you drunk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We make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out of corn.</a:t>
            </a:r>
          </a:p>
          <a:p>
            <a:r>
              <a:rPr lang="en-US" sz="2667" dirty="0">
                <a:latin typeface="Calibri (Body)"/>
                <a:cs typeface="Calibri (Body)"/>
              </a:rPr>
              <a:t>From context words humans can guess </a:t>
            </a:r>
            <a:r>
              <a:rPr lang="en-US" sz="2667" b="1" i="1" dirty="0" err="1">
                <a:latin typeface="Calibri (Body)"/>
                <a:cs typeface="Calibri (Body)"/>
              </a:rPr>
              <a:t>tesgüino</a:t>
            </a:r>
            <a:r>
              <a:rPr lang="en-US" sz="2667" dirty="0">
                <a:latin typeface="Calibri (Body)"/>
                <a:cs typeface="Calibri (Body)"/>
              </a:rPr>
              <a:t> means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 alcoholic beverage like </a:t>
            </a:r>
            <a:r>
              <a:rPr lang="en-US" b="1" dirty="0" smtClean="0"/>
              <a:t>beer</a:t>
            </a:r>
            <a:endParaRPr lang="en-US" b="1" dirty="0"/>
          </a:p>
          <a:p>
            <a:r>
              <a:rPr lang="en-US" dirty="0" smtClean="0"/>
              <a:t>Intuition for algorithm: </a:t>
            </a:r>
          </a:p>
          <a:p>
            <a:pPr lvl="1"/>
            <a:r>
              <a:rPr lang="en-US" dirty="0" smtClean="0"/>
              <a:t>Two words are similar if they have similar word contexts.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03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from W and </a:t>
            </a:r>
            <a:r>
              <a:rPr lang="en-US" dirty="0"/>
              <a:t>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Since we have two </a:t>
            </a:r>
            <a:r>
              <a:rPr lang="en-US" dirty="0" err="1" smtClean="0"/>
              <a:t>embeddings</a:t>
            </a:r>
            <a:r>
              <a:rPr lang="en-US" dirty="0" smtClean="0"/>
              <a:t>, </a:t>
            </a:r>
            <a:r>
              <a:rPr lang="en-US" dirty="0" err="1" smtClean="0"/>
              <a:t>v</a:t>
            </a:r>
            <a:r>
              <a:rPr lang="en-US" sz="4267" baseline="-25000" dirty="0" err="1"/>
              <a:t>j</a:t>
            </a:r>
            <a:r>
              <a:rPr lang="en-US" dirty="0" smtClean="0"/>
              <a:t> and </a:t>
            </a:r>
            <a:r>
              <a:rPr lang="en-US" dirty="0" err="1" smtClean="0"/>
              <a:t>v'</a:t>
            </a:r>
            <a:r>
              <a:rPr lang="en-US" sz="4267" baseline="-25000" dirty="0" err="1" smtClean="0"/>
              <a:t>j</a:t>
            </a:r>
            <a:r>
              <a:rPr lang="en-US" dirty="0" smtClean="0"/>
              <a:t> for each word </a:t>
            </a:r>
            <a:r>
              <a:rPr lang="en-US" dirty="0" err="1" smtClean="0"/>
              <a:t>w</a:t>
            </a:r>
            <a:r>
              <a:rPr lang="en-US" sz="4800" baseline="-25000" dirty="0" err="1"/>
              <a:t>j</a:t>
            </a:r>
            <a:endParaRPr lang="en-US" baseline="-25000" dirty="0" smtClean="0"/>
          </a:p>
          <a:p>
            <a:r>
              <a:rPr lang="en-US" dirty="0" smtClean="0"/>
              <a:t>We can either:</a:t>
            </a:r>
          </a:p>
          <a:p>
            <a:pPr lvl="1"/>
            <a:r>
              <a:rPr lang="en-US" dirty="0" smtClean="0"/>
              <a:t>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baseline="-25000" dirty="0" smtClean="0"/>
          </a:p>
          <a:p>
            <a:pPr lvl="1"/>
            <a:r>
              <a:rPr lang="en-US" dirty="0" smtClean="0"/>
              <a:t>Sum them</a:t>
            </a:r>
          </a:p>
          <a:p>
            <a:pPr lvl="1"/>
            <a:r>
              <a:rPr lang="en-US" dirty="0" smtClean="0"/>
              <a:t>Concatenate them to make a double-length embedding</a:t>
            </a:r>
          </a:p>
          <a:p>
            <a:r>
              <a:rPr lang="en-US" dirty="0" smtClean="0"/>
              <a:t>In practice we usually 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5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with some initial </a:t>
            </a:r>
            <a:r>
              <a:rPr lang="en-US" dirty="0" err="1" smtClean="0"/>
              <a:t>embeddings</a:t>
            </a:r>
            <a:r>
              <a:rPr lang="en-US" dirty="0" smtClean="0"/>
              <a:t> (e.g., random)</a:t>
            </a:r>
          </a:p>
          <a:p>
            <a:r>
              <a:rPr lang="en-US" dirty="0" smtClean="0"/>
              <a:t>iteratively </a:t>
            </a:r>
            <a:r>
              <a:rPr lang="en-US" dirty="0"/>
              <a:t>make the </a:t>
            </a:r>
            <a:r>
              <a:rPr lang="en-US" dirty="0" err="1"/>
              <a:t>embeddings</a:t>
            </a:r>
            <a:r>
              <a:rPr lang="en-US" dirty="0"/>
              <a:t> for a word </a:t>
            </a:r>
            <a:endParaRPr lang="en-US" dirty="0" smtClean="0"/>
          </a:p>
          <a:p>
            <a:pPr lvl="1"/>
            <a:r>
              <a:rPr lang="en-US" dirty="0" smtClean="0"/>
              <a:t>more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its neighbors </a:t>
            </a:r>
            <a:endParaRPr lang="en-US" dirty="0" smtClean="0"/>
          </a:p>
          <a:p>
            <a:pPr lvl="1"/>
            <a:r>
              <a:rPr lang="en-US" dirty="0" smtClean="0"/>
              <a:t>less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other words.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0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W and C as a network for doing error </a:t>
            </a:r>
            <a:r>
              <a:rPr lang="en-US" dirty="0" err="1" smtClean="0"/>
              <a:t>backprop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One-hot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vector of length |V| </a:t>
            </a:r>
          </a:p>
          <a:p>
            <a:r>
              <a:rPr lang="en-US" dirty="0" smtClean="0"/>
              <a:t>1 for the target word and 0 for other words</a:t>
            </a:r>
          </a:p>
          <a:p>
            <a:r>
              <a:rPr lang="en-US" dirty="0" smtClean="0"/>
              <a:t>So if “popsicle” is vocabulary word 5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one-hot vector </a:t>
            </a:r>
            <a:r>
              <a:rPr lang="en-US" dirty="0" smtClean="0"/>
              <a:t>is</a:t>
            </a:r>
          </a:p>
          <a:p>
            <a:r>
              <a:rPr lang="en-US" dirty="0" smtClean="0"/>
              <a:t>[0,0,0,0,1,0,0,0,0…….0]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5096933"/>
            <a:ext cx="7789333" cy="11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50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54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34" y="1992324"/>
            <a:ext cx="10176933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39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</a:t>
            </a:r>
            <a:r>
              <a:rPr lang="en-US" dirty="0" err="1" smtClean="0"/>
              <a:t>skipgrams</a:t>
            </a:r>
            <a:r>
              <a:rPr lang="en-US" dirty="0" smtClean="0"/>
              <a:t> and PMI!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multiply </a:t>
            </a:r>
            <a:r>
              <a:rPr lang="en-US" i="1" dirty="0" smtClean="0"/>
              <a:t>WC </a:t>
            </a:r>
            <a:endParaRPr lang="en-US" dirty="0"/>
          </a:p>
          <a:p>
            <a:r>
              <a:rPr lang="en-US" dirty="0" smtClean="0"/>
              <a:t>We get a |</a:t>
            </a:r>
            <a:r>
              <a:rPr lang="en-US" dirty="0" err="1" smtClean="0"/>
              <a:t>V|x|V</a:t>
            </a:r>
            <a:r>
              <a:rPr lang="en-US" dirty="0" smtClean="0"/>
              <a:t>| matrix </a:t>
            </a:r>
            <a:r>
              <a:rPr lang="en-US" i="1" dirty="0"/>
              <a:t>M</a:t>
            </a:r>
            <a:r>
              <a:rPr lang="en-US" i="1" dirty="0" smtClean="0"/>
              <a:t> </a:t>
            </a:r>
            <a:r>
              <a:rPr lang="en-US" dirty="0"/>
              <a:t>, each entry </a:t>
            </a:r>
            <a:r>
              <a:rPr lang="en-US" i="1" dirty="0" err="1" smtClean="0"/>
              <a:t>m</a:t>
            </a:r>
            <a:r>
              <a:rPr lang="en-US" sz="4800" i="1" baseline="-25000" dirty="0" err="1"/>
              <a:t>ij</a:t>
            </a:r>
            <a:r>
              <a:rPr lang="en-US" i="1" dirty="0" smtClean="0"/>
              <a:t> </a:t>
            </a:r>
            <a:r>
              <a:rPr lang="en-US" dirty="0"/>
              <a:t>corresponding to some association between input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and output word </a:t>
            </a:r>
            <a:r>
              <a:rPr lang="en-US" i="1" dirty="0"/>
              <a:t>j </a:t>
            </a:r>
            <a:endParaRPr lang="en-US" i="1" dirty="0" smtClean="0"/>
          </a:p>
          <a:p>
            <a:r>
              <a:rPr lang="en-US" dirty="0" smtClean="0"/>
              <a:t>Levy and Goldberg (2014b) show that skip-gram reaches its optimum just when this matrix is a shifted version of PMI:</a:t>
            </a:r>
          </a:p>
          <a:p>
            <a:pPr marL="0" indent="0">
              <a:buNone/>
            </a:pPr>
            <a:r>
              <a:rPr lang="en-US" i="1" dirty="0" smtClean="0"/>
              <a:t>			WC</a:t>
            </a:r>
            <a:r>
              <a:rPr lang="en-US" i="1" baseline="30000" dirty="0" smtClean="0"/>
              <a:t> </a:t>
            </a:r>
            <a:r>
              <a:rPr lang="en-US" dirty="0"/>
              <a:t>=</a:t>
            </a:r>
            <a:r>
              <a:rPr lang="en-US" i="1" dirty="0" smtClean="0"/>
              <a:t>M</a:t>
            </a:r>
            <a:r>
              <a:rPr lang="en-US" sz="3733" baseline="30000" dirty="0"/>
              <a:t>PMI </a:t>
            </a:r>
            <a:r>
              <a:rPr lang="en-US" dirty="0" smtClean="0"/>
              <a:t>−log </a:t>
            </a:r>
            <a:r>
              <a:rPr lang="en-US" i="1" dirty="0" smtClean="0"/>
              <a:t>k </a:t>
            </a:r>
          </a:p>
          <a:p>
            <a:r>
              <a:rPr lang="en-US" dirty="0" smtClean="0"/>
              <a:t>So skip-gram is implicitly factoring a shifted version of the PMI matrix into the two embedding matrices.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56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Nearest words/phrases to some </a:t>
            </a:r>
            <a:r>
              <a:rPr lang="en-US" dirty="0" err="1" smtClean="0"/>
              <a:t>embeddings</a:t>
            </a:r>
            <a:r>
              <a:rPr lang="en-US" dirty="0" smtClean="0"/>
              <a:t> (</a:t>
            </a:r>
            <a:r>
              <a:rPr lang="en-US" dirty="0" err="1" smtClean="0"/>
              <a:t>Mikolov</a:t>
            </a:r>
            <a:r>
              <a:rPr lang="en-US" dirty="0" smtClean="0"/>
              <a:t> et al. 2013)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Note: phrases chosen via recursive </a:t>
            </a:r>
            <a:r>
              <a:rPr lang="en-US" smtClean="0"/>
              <a:t>PMI-based filtering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65" y="2819400"/>
            <a:ext cx="11764435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7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capture relational meaning!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0" y="1803400"/>
                <a:ext cx="11582400" cy="4445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vector(</a:t>
                </a:r>
                <a:r>
                  <a:rPr lang="en-US" i="1" dirty="0"/>
                  <a:t>‘king’</a:t>
                </a:r>
                <a:r>
                  <a:rPr lang="en-US" dirty="0"/>
                  <a:t>) - vector(</a:t>
                </a:r>
                <a:r>
                  <a:rPr lang="en-US" i="1" dirty="0"/>
                  <a:t>‘man’</a:t>
                </a:r>
                <a:r>
                  <a:rPr lang="en-US" dirty="0"/>
                  <a:t>) + vector(</a:t>
                </a:r>
                <a:r>
                  <a:rPr lang="en-US" i="1" dirty="0"/>
                  <a:t>‘woman’</a:t>
                </a:r>
                <a:r>
                  <a:rPr lang="en-US" dirty="0"/>
                  <a:t>) 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vector(‘queen’)</a:t>
                </a:r>
              </a:p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‘Paris’</a:t>
                </a:r>
                <a:r>
                  <a:rPr lang="en-US" dirty="0"/>
                  <a:t>) - vector(</a:t>
                </a:r>
                <a:r>
                  <a:rPr lang="en-US" i="1" dirty="0"/>
                  <a:t>‘France’</a:t>
                </a:r>
                <a:r>
                  <a:rPr lang="en-US" dirty="0"/>
                  <a:t>) + vector(</a:t>
                </a:r>
                <a:r>
                  <a:rPr lang="en-US" i="1" dirty="0"/>
                  <a:t>‘Italy’</a:t>
                </a:r>
                <a:r>
                  <a:rPr lang="en-US" dirty="0"/>
                  <a:t>)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 smtClean="0"/>
                  <a:t> vector(‘Rome’)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52550"/>
                <a:ext cx="8686800" cy="3333750"/>
              </a:xfrm>
              <a:blipFill rotWithShape="0">
                <a:blip r:embed="rId2"/>
                <a:stretch>
                  <a:fillRect l="-1053" t="-1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58" y="3091737"/>
            <a:ext cx="9692684" cy="345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support technologies like question answering, we need ways to reason computationally about </a:t>
            </a:r>
            <a:r>
              <a:rPr lang="en-US" b="1" dirty="0" smtClean="0"/>
              <a:t>meaning</a:t>
            </a:r>
            <a:r>
              <a:rPr lang="en-US" dirty="0" smtClean="0"/>
              <a:t>. </a:t>
            </a:r>
            <a:r>
              <a:rPr lang="en-US" b="1" dirty="0" smtClean="0"/>
              <a:t>Lexical semantics </a:t>
            </a:r>
            <a:r>
              <a:rPr lang="en-US" dirty="0" smtClean="0"/>
              <a:t>addresses meaning at the word level.</a:t>
            </a:r>
          </a:p>
          <a:p>
            <a:pPr lvl="1"/>
            <a:r>
              <a:rPr lang="en-US" dirty="0" smtClean="0"/>
              <a:t>Words can be ambiguous (polysemy), sometimes with related meanings, and other times with unrelated meanings (homonymy). </a:t>
            </a:r>
            <a:endParaRPr lang="en-US" dirty="0"/>
          </a:p>
          <a:p>
            <a:pPr lvl="1"/>
            <a:r>
              <a:rPr lang="en-US" dirty="0" smtClean="0"/>
              <a:t>Different words can mean the same thing (synonymy).</a:t>
            </a:r>
          </a:p>
          <a:p>
            <a:r>
              <a:rPr lang="en-US" dirty="0" smtClean="0"/>
              <a:t>Computational lexical databases, notably WordNet, organize words in terms of their meanings. </a:t>
            </a:r>
          </a:p>
          <a:p>
            <a:pPr lvl="1"/>
            <a:r>
              <a:rPr lang="en-US" dirty="0" err="1" smtClean="0"/>
              <a:t>Synsets</a:t>
            </a:r>
            <a:r>
              <a:rPr lang="en-US" dirty="0" smtClean="0"/>
              <a:t> and relations between them such as </a:t>
            </a:r>
            <a:r>
              <a:rPr lang="en-US" dirty="0" err="1" smtClean="0"/>
              <a:t>hypernymy</a:t>
            </a:r>
            <a:r>
              <a:rPr lang="en-US" dirty="0" smtClean="0"/>
              <a:t> and </a:t>
            </a:r>
            <a:r>
              <a:rPr lang="en-US" dirty="0" err="1" smtClean="0"/>
              <a:t>meronymy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3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Word similarity can be obtained by</a:t>
            </a:r>
          </a:p>
          <a:p>
            <a:pPr lvl="1"/>
            <a:r>
              <a:rPr lang="en-US" dirty="0" smtClean="0"/>
              <a:t>Consulting thesauruses such as WordNet, and using corpus-driven count statistics to combine </a:t>
            </a:r>
            <a:r>
              <a:rPr lang="en-US" b="1" dirty="0" smtClean="0"/>
              <a:t>path length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b="1" dirty="0" smtClean="0"/>
              <a:t>information content</a:t>
            </a:r>
            <a:endParaRPr lang="en-US" dirty="0"/>
          </a:p>
          <a:p>
            <a:pPr lvl="1"/>
            <a:r>
              <a:rPr lang="en-US" dirty="0" smtClean="0"/>
              <a:t>Characterizing a word by the other words it appears near</a:t>
            </a:r>
          </a:p>
          <a:p>
            <a:pPr lvl="2"/>
            <a:r>
              <a:rPr lang="en-US" dirty="0" smtClean="0"/>
              <a:t>Which can yield sparse count-based representations</a:t>
            </a:r>
          </a:p>
          <a:p>
            <a:pPr lvl="2"/>
            <a:r>
              <a:rPr lang="en-US" dirty="0" smtClean="0"/>
              <a:t>Or dense representations, which may be obtained by neural network-inspired methods</a:t>
            </a:r>
          </a:p>
          <a:p>
            <a:r>
              <a:rPr lang="en-US" dirty="0" smtClean="0"/>
              <a:t>Representations can be evaluated on human semantics tasks</a:t>
            </a:r>
          </a:p>
          <a:p>
            <a:pPr lvl="1"/>
            <a:r>
              <a:rPr lang="en-US" dirty="0" smtClean="0"/>
              <a:t>analogy</a:t>
            </a:r>
          </a:p>
          <a:p>
            <a:pPr lvl="1"/>
            <a:r>
              <a:rPr lang="en-US" dirty="0" smtClean="0"/>
              <a:t>synonym identification</a:t>
            </a:r>
          </a:p>
          <a:p>
            <a:pPr lvl="1"/>
            <a:r>
              <a:rPr lang="en-US" dirty="0" smtClean="0"/>
              <a:t>unrelated word identification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7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classes of vector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733" dirty="0"/>
              <a:t>Sparse vector representations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/>
              <a:t>Mutual-information weighted word co-occurrence matrices</a:t>
            </a:r>
          </a:p>
          <a:p>
            <a:pPr marL="0" indent="0">
              <a:buNone/>
            </a:pPr>
            <a:r>
              <a:rPr lang="en-US" sz="3733" dirty="0"/>
              <a:t>Dense vector representations: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dirty="0" smtClean="0"/>
              <a:t>Neural-network-inspired models (skip-grams, CBOW)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Singular </a:t>
            </a:r>
            <a:r>
              <a:rPr lang="en-US" sz="3200" i="1" dirty="0"/>
              <a:t>value decomposition (and Latent Semantic Analysis)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Brown </a:t>
            </a:r>
            <a:r>
              <a:rPr lang="en-US" sz="3200" i="1" dirty="0"/>
              <a:t>clusters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0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Midterm Q3 (+4 if time)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5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445000"/>
          </a:xfrm>
        </p:spPr>
        <p:txBody>
          <a:bodyPr/>
          <a:lstStyle/>
          <a:p>
            <a:r>
              <a:rPr lang="en-US" dirty="0" smtClean="0"/>
              <a:t>Model the meaning of a word by “embedding” in a vector space.</a:t>
            </a:r>
          </a:p>
          <a:p>
            <a:r>
              <a:rPr lang="en-US" dirty="0" smtClean="0"/>
              <a:t>The meaning of a word is a vector of numbers</a:t>
            </a:r>
          </a:p>
          <a:p>
            <a:pPr lvl="1"/>
            <a:r>
              <a:rPr lang="en-US" dirty="0" smtClean="0"/>
              <a:t>Vector models are also called “</a:t>
            </a:r>
            <a:r>
              <a:rPr lang="en-US" b="1" dirty="0" err="1" smtClean="0"/>
              <a:t>embeddings</a:t>
            </a:r>
            <a:r>
              <a:rPr lang="en-US" dirty="0" smtClean="0"/>
              <a:t>”.</a:t>
            </a:r>
          </a:p>
          <a:p>
            <a:r>
              <a:rPr lang="en-US" dirty="0" smtClean="0"/>
              <a:t>Contrast: word meaning is represented in many computational linguistic applications by a vocabulary index (“word number 545”)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8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1601" y="3337984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2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601" y="3337984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cell: count of term </a:t>
            </a:r>
            <a:r>
              <a:rPr lang="en-US" sz="3733" i="1" dirty="0"/>
              <a:t>t</a:t>
            </a:r>
            <a:r>
              <a:rPr lang="en-US" sz="3733" dirty="0"/>
              <a:t> in a document </a:t>
            </a:r>
            <a:r>
              <a:rPr lang="en-US" sz="3733" i="1" dirty="0"/>
              <a:t>d</a:t>
            </a:r>
            <a:r>
              <a:rPr lang="en-US" sz="3733" dirty="0"/>
              <a:t>:  </a:t>
            </a:r>
            <a:r>
              <a:rPr lang="en-US" sz="3733" dirty="0" err="1"/>
              <a:t>tf</a:t>
            </a:r>
            <a:r>
              <a:rPr lang="en-US" sz="3733" i="1" baseline="-25000" dirty="0" err="1"/>
              <a:t>t,d</a:t>
            </a:r>
            <a:r>
              <a:rPr lang="en-US" sz="3733" dirty="0"/>
              <a:t>: </a:t>
            </a:r>
          </a:p>
          <a:p>
            <a:pPr lvl="1"/>
            <a:r>
              <a:rPr lang="en-US" sz="3200" dirty="0"/>
              <a:t>Each document is a count vector in </a:t>
            </a:r>
            <a:r>
              <a:rPr lang="en-US" sz="3200" dirty="0" err="1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200" baseline="30000" dirty="0" err="1"/>
              <a:t>v</a:t>
            </a:r>
            <a:r>
              <a:rPr lang="en-US" sz="3200" dirty="0"/>
              <a:t>: a column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743200" y="3733800"/>
            <a:ext cx="587768" cy="2032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845722" y="2416894"/>
            <a:ext cx="21336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0071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documents are similar if their vectors are similar</a:t>
            </a:r>
            <a:endParaRPr lang="en-US" sz="32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010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534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6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30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15000</TotalTime>
  <Words>2263</Words>
  <Application>Microsoft Macintosh PowerPoint</Application>
  <PresentationFormat>Widescreen</PresentationFormat>
  <Paragraphs>421</Paragraphs>
  <Slides>60</Slides>
  <Notes>8</Notes>
  <HiddenSlides>2</HiddenSlides>
  <MMClips>0</MMClips>
  <ScaleCrop>false</ScaleCrop>
  <HeadingPairs>
    <vt:vector size="8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60</vt:i4>
      </vt:variant>
    </vt:vector>
  </HeadingPairs>
  <TitlesOfParts>
    <vt:vector size="78" baseType="lpstr">
      <vt:lpstr>Calibri</vt:lpstr>
      <vt:lpstr>Calibri (Body)</vt:lpstr>
      <vt:lpstr>Calibri (Headings)</vt:lpstr>
      <vt:lpstr>Calibri Light</vt:lpstr>
      <vt:lpstr>Cambria Math</vt:lpstr>
      <vt:lpstr>Courier</vt:lpstr>
      <vt:lpstr>DengXian</vt:lpstr>
      <vt:lpstr>Lucida Sans</vt:lpstr>
      <vt:lpstr>Lucida Sans Unicode</vt:lpstr>
      <vt:lpstr>Mangal</vt:lpstr>
      <vt:lpstr>ＭＳ Ｐゴシック</vt:lpstr>
      <vt:lpstr>Times</vt:lpstr>
      <vt:lpstr>Times New Roman</vt:lpstr>
      <vt:lpstr>Wingdings</vt:lpstr>
      <vt:lpstr>Arial</vt:lpstr>
      <vt:lpstr>Office Theme</vt:lpstr>
      <vt:lpstr>Worksheet</vt:lpstr>
      <vt:lpstr>Equation</vt:lpstr>
      <vt:lpstr>Lecture 14: Distributional Lexical Semantics </vt:lpstr>
      <vt:lpstr>Thesaurus Methods: Limitations</vt:lpstr>
      <vt:lpstr>Why vector models of meaning? computing the similarity between words</vt:lpstr>
      <vt:lpstr>Distributional models of meaning = vector-space models of meaning  = vector semantics</vt:lpstr>
      <vt:lpstr>Intuition of distributional word similarity</vt:lpstr>
      <vt:lpstr>Two classes of vector representation</vt:lpstr>
      <vt:lpstr>Shared intuition</vt:lpstr>
      <vt:lpstr>Term-document matrix</vt:lpstr>
      <vt:lpstr> Term-document matrix</vt:lpstr>
      <vt:lpstr>The words in a term-document matrix</vt:lpstr>
      <vt:lpstr>The words in a term-document matrix</vt:lpstr>
      <vt:lpstr>The word-word or word-context matrix</vt:lpstr>
      <vt:lpstr>Word-context matrix for word similarity</vt:lpstr>
      <vt:lpstr>Word-Word matrix Sample contexts ± 7 words</vt:lpstr>
      <vt:lpstr>Word-word matrix</vt:lpstr>
      <vt:lpstr>2 kinds of co-occurrence between 2 words</vt:lpstr>
      <vt:lpstr>Exam Q1b-d</vt:lpstr>
      <vt:lpstr>Vector Semantics</vt:lpstr>
      <vt:lpstr>Problem with raw counts</vt:lpstr>
      <vt:lpstr>Updates</vt:lpstr>
      <vt:lpstr>Pointwise Mutual Information</vt:lpstr>
      <vt:lpstr>Positive Pointwise Mutual Information</vt:lpstr>
      <vt:lpstr>Computing PPMI on a term-context matrix</vt:lpstr>
      <vt:lpstr>PowerPoint Presentation</vt:lpstr>
      <vt:lpstr>PowerPoint Presentation</vt:lpstr>
      <vt:lpstr>Midterm q 2a-b</vt:lpstr>
      <vt:lpstr>Vector Semantics</vt:lpstr>
      <vt:lpstr>Measuring similarity</vt:lpstr>
      <vt:lpstr>Problem with dot product</vt:lpstr>
      <vt:lpstr>Solution: cosine</vt:lpstr>
      <vt:lpstr>Cosine for computing similarity</vt:lpstr>
      <vt:lpstr>Cosine as a similarity metric</vt:lpstr>
      <vt:lpstr>PowerPoint Presentation</vt:lpstr>
      <vt:lpstr>Visualizing vectors and angles</vt:lpstr>
      <vt:lpstr>Clustering vectors to visualize similarity in co-occurrence matrices</vt:lpstr>
      <vt:lpstr>Other possible similarity measures</vt:lpstr>
      <vt:lpstr>Midterm Q 2c-d</vt:lpstr>
      <vt:lpstr>Vector Semantics</vt:lpstr>
      <vt:lpstr>PowerPoint Presentation</vt:lpstr>
      <vt:lpstr>Prediction-based models: An alternative way to get dense vectors</vt:lpstr>
      <vt:lpstr>PowerPoint Presentation</vt:lpstr>
      <vt:lpstr>Same diagram on its side</vt:lpstr>
      <vt:lpstr>Skip-grams</vt:lpstr>
      <vt:lpstr>Training Data</vt:lpstr>
      <vt:lpstr>Skip-grams learn 2 embeddings for each w</vt:lpstr>
      <vt:lpstr>Setup</vt:lpstr>
      <vt:lpstr>Intuition: similarity as dot-product between a target vector and context vector</vt:lpstr>
      <vt:lpstr>Similarity is computed from dot product</vt:lpstr>
      <vt:lpstr>Turning dot products into probabilities</vt:lpstr>
      <vt:lpstr>Embeddings from W and C</vt:lpstr>
      <vt:lpstr>Learning</vt:lpstr>
      <vt:lpstr>Visualizing W and C as a network for doing error backprop</vt:lpstr>
      <vt:lpstr>One-hot vectors</vt:lpstr>
      <vt:lpstr>Skip-gram</vt:lpstr>
      <vt:lpstr>Relation between skipgrams and PMI!</vt:lpstr>
      <vt:lpstr>Properties of embeddings</vt:lpstr>
      <vt:lpstr>Embeddings capture relational meaning!</vt:lpstr>
      <vt:lpstr>Summary</vt:lpstr>
      <vt:lpstr>Summary</vt:lpstr>
      <vt:lpstr>Midterm Q3 (+4 if time)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Nanyun Peng</cp:lastModifiedBy>
  <cp:revision>47</cp:revision>
  <cp:lastPrinted>2017-10-13T06:21:27Z</cp:lastPrinted>
  <dcterms:created xsi:type="dcterms:W3CDTF">2017-10-09T17:47:11Z</dcterms:created>
  <dcterms:modified xsi:type="dcterms:W3CDTF">2018-10-10T22:19:09Z</dcterms:modified>
</cp:coreProperties>
</file>

<file path=docProps/thumbnail.jpeg>
</file>